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Lst>
  <p:notesMasterIdLst>
    <p:notesMasterId r:id="rId20"/>
  </p:notesMasterIdLst>
  <p:handoutMasterIdLst>
    <p:handoutMasterId r:id="rId21"/>
  </p:handoutMasterIdLst>
  <p:sldIdLst>
    <p:sldId id="376" r:id="rId2"/>
    <p:sldId id="395" r:id="rId3"/>
    <p:sldId id="346" r:id="rId4"/>
    <p:sldId id="378" r:id="rId5"/>
    <p:sldId id="380" r:id="rId6"/>
    <p:sldId id="388" r:id="rId7"/>
    <p:sldId id="381" r:id="rId8"/>
    <p:sldId id="383" r:id="rId9"/>
    <p:sldId id="382" r:id="rId10"/>
    <p:sldId id="384" r:id="rId11"/>
    <p:sldId id="385" r:id="rId12"/>
    <p:sldId id="386" r:id="rId13"/>
    <p:sldId id="396" r:id="rId14"/>
    <p:sldId id="391" r:id="rId15"/>
    <p:sldId id="392" r:id="rId16"/>
    <p:sldId id="387" r:id="rId17"/>
    <p:sldId id="394" r:id="rId18"/>
    <p:sldId id="393"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13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23"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099BDD"/>
    <a:srgbClr val="FFC000"/>
    <a:srgbClr val="0070C0"/>
    <a:srgbClr val="007AC0"/>
    <a:srgbClr val="FFDD4F"/>
    <a:srgbClr val="02C1FF"/>
    <a:srgbClr val="00AEEF"/>
    <a:srgbClr val="E3481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43" autoAdjust="0"/>
  </p:normalViewPr>
  <p:slideViewPr>
    <p:cSldViewPr>
      <p:cViewPr varScale="1">
        <p:scale>
          <a:sx n="120" d="100"/>
          <a:sy n="120" d="100"/>
        </p:scale>
        <p:origin x="1344" y="96"/>
      </p:cViewPr>
      <p:guideLst>
        <p:guide orient="horz" pos="2160"/>
        <p:guide pos="139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1" Type="http://schemas.openxmlformats.org/officeDocument/2006/relationships/hyperlink" Target="http://www.idahocmhscreener.com/"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icans.dhw.idaho.gov/Portals/112/Documents/Reference%20Guide-Rating%20Sheets/CMHCANSReferenceGuide.pdf?ver=2018-01-11-210032-800"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idahocmhscreener.com/"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icans.dhw.idaho.gov/Portals/112/Documents/Reference%20Guide-Rating%20Sheets/CMHCANSReferenceGuide.pdf?ver=2018-01-11-210032-800"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534987-4CA3-47F7-A00E-AD6573692B3C}"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AF116450-5E15-4046-941D-1F1CC81AEA01}">
      <dgm:prSet phldrT="[Text]"/>
      <dgm:spPr/>
      <dgm:t>
        <a:bodyPr/>
        <a:lstStyle/>
        <a:p>
          <a:pPr algn="l"/>
          <a:r>
            <a:rPr lang="en-US" dirty="0"/>
            <a:t>It is a tool used to support the transformation of children’s mental health (CMH) services in Idaho.  As part of the new System of Care for children’s mental health, the screener plays an important role in Idaho’s Youth Empowerment Services (YES).</a:t>
          </a:r>
        </a:p>
      </dgm:t>
    </dgm:pt>
    <dgm:pt modelId="{ABDCD961-C076-496A-8192-BA8F3CA9B02E}" type="parTrans" cxnId="{F774290D-7BB3-415E-8E65-836D1F68CB3F}">
      <dgm:prSet/>
      <dgm:spPr/>
      <dgm:t>
        <a:bodyPr/>
        <a:lstStyle/>
        <a:p>
          <a:endParaRPr lang="en-US"/>
        </a:p>
      </dgm:t>
    </dgm:pt>
    <dgm:pt modelId="{177692CD-E54C-4DA3-8C2A-FF47122F6B5B}" type="sibTrans" cxnId="{F774290D-7BB3-415E-8E65-836D1F68CB3F}">
      <dgm:prSet/>
      <dgm:spPr/>
      <dgm:t>
        <a:bodyPr/>
        <a:lstStyle/>
        <a:p>
          <a:endParaRPr lang="en-US"/>
        </a:p>
      </dgm:t>
    </dgm:pt>
    <dgm:pt modelId="{15896A02-F606-4A50-9374-6DD545778BDC}">
      <dgm:prSet phldrT="[Text]" custT="1"/>
      <dgm:spPr/>
      <dgm:t>
        <a:bodyPr/>
        <a:lstStyle/>
        <a:p>
          <a:r>
            <a:rPr lang="en-US" sz="1600" dirty="0"/>
            <a:t>The CMH Screener is based on the Idaho CMH CANS (Idaho’s version of the Child and Adolescent Needs and Strengths). </a:t>
          </a:r>
        </a:p>
      </dgm:t>
    </dgm:pt>
    <dgm:pt modelId="{A3AFCF17-F41E-4195-A03D-09726A1F6988}" type="parTrans" cxnId="{78B90A0F-9A74-4BB1-A22E-434B667051A2}">
      <dgm:prSet/>
      <dgm:spPr/>
      <dgm:t>
        <a:bodyPr/>
        <a:lstStyle/>
        <a:p>
          <a:endParaRPr lang="en-US"/>
        </a:p>
      </dgm:t>
    </dgm:pt>
    <dgm:pt modelId="{5AC07651-67F0-4F66-9206-26A418B01406}" type="sibTrans" cxnId="{78B90A0F-9A74-4BB1-A22E-434B667051A2}">
      <dgm:prSet/>
      <dgm:spPr/>
      <dgm:t>
        <a:bodyPr/>
        <a:lstStyle/>
        <a:p>
          <a:endParaRPr lang="en-US"/>
        </a:p>
      </dgm:t>
    </dgm:pt>
    <dgm:pt modelId="{DBD05D06-A03B-4194-BD64-0EE6669645B4}">
      <dgm:prSet phldrT="[Text]" custT="1"/>
      <dgm:spPr/>
      <dgm:t>
        <a:bodyPr/>
        <a:lstStyle/>
        <a:p>
          <a:r>
            <a:rPr lang="en-US" sz="1400" dirty="0"/>
            <a:t>The CANS is not a diagnostic tool.  Instead, it allows for the effective communication of a shared vision.</a:t>
          </a:r>
        </a:p>
      </dgm:t>
    </dgm:pt>
    <dgm:pt modelId="{3A9B9DD7-8009-428A-A439-DBA62C85227A}" type="parTrans" cxnId="{8901093B-A197-45B6-8050-F87A8B4B4065}">
      <dgm:prSet/>
      <dgm:spPr/>
      <dgm:t>
        <a:bodyPr/>
        <a:lstStyle/>
        <a:p>
          <a:endParaRPr lang="en-US"/>
        </a:p>
      </dgm:t>
    </dgm:pt>
    <dgm:pt modelId="{B4051C87-41FC-4844-A3F8-F922721D292D}" type="sibTrans" cxnId="{8901093B-A197-45B6-8050-F87A8B4B4065}">
      <dgm:prSet/>
      <dgm:spPr/>
      <dgm:t>
        <a:bodyPr/>
        <a:lstStyle/>
        <a:p>
          <a:endParaRPr lang="en-US"/>
        </a:p>
      </dgm:t>
    </dgm:pt>
    <dgm:pt modelId="{5EBA86EA-764F-4130-8CDF-DCACAE121296}">
      <dgm:prSet phldrT="[Text]" custT="1"/>
      <dgm:spPr/>
      <dgm:t>
        <a:bodyPr/>
        <a:lstStyle/>
        <a:p>
          <a:pPr algn="l"/>
          <a:r>
            <a:rPr lang="en-US" sz="1600" dirty="0"/>
            <a:t>The CMH Screener is designed to help providers identify unmet mental health needs, and to link families to further assessment and treatment.  It should be used when a practitioner suspects mental health concerns.</a:t>
          </a:r>
        </a:p>
      </dgm:t>
    </dgm:pt>
    <dgm:pt modelId="{CF2032A3-EAF2-429D-8FFA-49896E6D1FA7}" type="parTrans" cxnId="{B7407F81-A2E6-4565-B3D1-3CE8AD7460D5}">
      <dgm:prSet/>
      <dgm:spPr/>
      <dgm:t>
        <a:bodyPr/>
        <a:lstStyle/>
        <a:p>
          <a:endParaRPr lang="en-US"/>
        </a:p>
      </dgm:t>
    </dgm:pt>
    <dgm:pt modelId="{26FD457B-C796-4C6D-8707-CEBCDFF37FB6}" type="sibTrans" cxnId="{B7407F81-A2E6-4565-B3D1-3CE8AD7460D5}">
      <dgm:prSet/>
      <dgm:spPr/>
      <dgm:t>
        <a:bodyPr/>
        <a:lstStyle/>
        <a:p>
          <a:endParaRPr lang="en-US"/>
        </a:p>
      </dgm:t>
    </dgm:pt>
    <dgm:pt modelId="{B1D34158-2517-4247-BF80-391F73ACB6F9}">
      <dgm:prSet phldrT="[Text]" custT="1"/>
      <dgm:spPr/>
      <dgm:t>
        <a:bodyPr/>
        <a:lstStyle/>
        <a:p>
          <a:pPr algn="l"/>
          <a:r>
            <a:rPr lang="en-US" sz="1600" dirty="0"/>
            <a:t>It is available in a printable paper version and an online version at </a:t>
          </a:r>
          <a:r>
            <a:rPr lang="en-US" sz="1600" dirty="0">
              <a:hlinkClick xmlns:r="http://schemas.openxmlformats.org/officeDocument/2006/relationships" r:id="rId1"/>
            </a:rPr>
            <a:t>www.IdahoCMHScreener.com</a:t>
          </a:r>
          <a:endParaRPr lang="en-US" sz="1600" dirty="0"/>
        </a:p>
      </dgm:t>
    </dgm:pt>
    <dgm:pt modelId="{FF818707-C772-4423-948A-920865FC3674}" type="parTrans" cxnId="{15023997-2F21-4036-B858-98D4C16306BB}">
      <dgm:prSet/>
      <dgm:spPr/>
      <dgm:t>
        <a:bodyPr/>
        <a:lstStyle/>
        <a:p>
          <a:endParaRPr lang="en-US"/>
        </a:p>
      </dgm:t>
    </dgm:pt>
    <dgm:pt modelId="{E1FA302B-2804-4D4A-A21A-E9B056E127F1}" type="sibTrans" cxnId="{15023997-2F21-4036-B858-98D4C16306BB}">
      <dgm:prSet/>
      <dgm:spPr/>
      <dgm:t>
        <a:bodyPr/>
        <a:lstStyle/>
        <a:p>
          <a:endParaRPr lang="en-US"/>
        </a:p>
      </dgm:t>
    </dgm:pt>
    <dgm:pt modelId="{928B5BE1-275D-4410-8434-5C858E763633}" type="pres">
      <dgm:prSet presAssocID="{C0534987-4CA3-47F7-A00E-AD6573692B3C}" presName="diagram" presStyleCnt="0">
        <dgm:presLayoutVars>
          <dgm:dir/>
          <dgm:resizeHandles val="exact"/>
        </dgm:presLayoutVars>
      </dgm:prSet>
      <dgm:spPr/>
    </dgm:pt>
    <dgm:pt modelId="{CD093D23-0279-447D-AD96-D1A3413715F3}" type="pres">
      <dgm:prSet presAssocID="{15896A02-F606-4A50-9374-6DD545778BDC}" presName="node" presStyleLbl="node1" presStyleIdx="0" presStyleCnt="4" custScaleX="287592">
        <dgm:presLayoutVars>
          <dgm:bulletEnabled val="1"/>
        </dgm:presLayoutVars>
      </dgm:prSet>
      <dgm:spPr/>
    </dgm:pt>
    <dgm:pt modelId="{3E634481-2238-4820-AEC8-B0B39D910D62}" type="pres">
      <dgm:prSet presAssocID="{5AC07651-67F0-4F66-9206-26A418B01406}" presName="sibTrans" presStyleCnt="0"/>
      <dgm:spPr/>
    </dgm:pt>
    <dgm:pt modelId="{4A352EA1-0412-4897-88C5-D8DB8B1C4154}" type="pres">
      <dgm:prSet presAssocID="{AF116450-5E15-4046-941D-1F1CC81AEA01}" presName="node" presStyleLbl="node1" presStyleIdx="1" presStyleCnt="4" custScaleX="289093">
        <dgm:presLayoutVars>
          <dgm:bulletEnabled val="1"/>
        </dgm:presLayoutVars>
      </dgm:prSet>
      <dgm:spPr/>
    </dgm:pt>
    <dgm:pt modelId="{14621B35-8F6E-4611-BE8B-0E25493D712D}" type="pres">
      <dgm:prSet presAssocID="{177692CD-E54C-4DA3-8C2A-FF47122F6B5B}" presName="sibTrans" presStyleCnt="0"/>
      <dgm:spPr/>
    </dgm:pt>
    <dgm:pt modelId="{8EC75B85-4763-4229-9E0D-4D9AE837E2D5}" type="pres">
      <dgm:prSet presAssocID="{5EBA86EA-764F-4130-8CDF-DCACAE121296}" presName="node" presStyleLbl="node1" presStyleIdx="2" presStyleCnt="4" custScaleX="289093" custScaleY="75344">
        <dgm:presLayoutVars>
          <dgm:bulletEnabled val="1"/>
        </dgm:presLayoutVars>
      </dgm:prSet>
      <dgm:spPr/>
    </dgm:pt>
    <dgm:pt modelId="{159E18D1-B77D-46CA-BED9-411F825D10D1}" type="pres">
      <dgm:prSet presAssocID="{26FD457B-C796-4C6D-8707-CEBCDFF37FB6}" presName="sibTrans" presStyleCnt="0"/>
      <dgm:spPr/>
    </dgm:pt>
    <dgm:pt modelId="{E0DEF9A3-B545-4CF8-B31F-B5C8D5902973}" type="pres">
      <dgm:prSet presAssocID="{B1D34158-2517-4247-BF80-391F73ACB6F9}" presName="node" presStyleLbl="node1" presStyleIdx="3" presStyleCnt="4" custScaleX="289093" custScaleY="46089">
        <dgm:presLayoutVars>
          <dgm:bulletEnabled val="1"/>
        </dgm:presLayoutVars>
      </dgm:prSet>
      <dgm:spPr/>
    </dgm:pt>
  </dgm:ptLst>
  <dgm:cxnLst>
    <dgm:cxn modelId="{F774290D-7BB3-415E-8E65-836D1F68CB3F}" srcId="{C0534987-4CA3-47F7-A00E-AD6573692B3C}" destId="{AF116450-5E15-4046-941D-1F1CC81AEA01}" srcOrd="1" destOrd="0" parTransId="{ABDCD961-C076-496A-8192-BA8F3CA9B02E}" sibTransId="{177692CD-E54C-4DA3-8C2A-FF47122F6B5B}"/>
    <dgm:cxn modelId="{6AAE540E-06C9-49A4-9B38-3DF72A03FE7E}" type="presOf" srcId="{15896A02-F606-4A50-9374-6DD545778BDC}" destId="{CD093D23-0279-447D-AD96-D1A3413715F3}" srcOrd="0" destOrd="0" presId="urn:microsoft.com/office/officeart/2005/8/layout/default"/>
    <dgm:cxn modelId="{78B90A0F-9A74-4BB1-A22E-434B667051A2}" srcId="{C0534987-4CA3-47F7-A00E-AD6573692B3C}" destId="{15896A02-F606-4A50-9374-6DD545778BDC}" srcOrd="0" destOrd="0" parTransId="{A3AFCF17-F41E-4195-A03D-09726A1F6988}" sibTransId="{5AC07651-67F0-4F66-9206-26A418B01406}"/>
    <dgm:cxn modelId="{8901093B-A197-45B6-8050-F87A8B4B4065}" srcId="{15896A02-F606-4A50-9374-6DD545778BDC}" destId="{DBD05D06-A03B-4194-BD64-0EE6669645B4}" srcOrd="0" destOrd="0" parTransId="{3A9B9DD7-8009-428A-A439-DBA62C85227A}" sibTransId="{B4051C87-41FC-4844-A3F8-F922721D292D}"/>
    <dgm:cxn modelId="{F530E243-5543-42F3-BA24-B4F2D6AA36C1}" type="presOf" srcId="{DBD05D06-A03B-4194-BD64-0EE6669645B4}" destId="{CD093D23-0279-447D-AD96-D1A3413715F3}" srcOrd="0" destOrd="1" presId="urn:microsoft.com/office/officeart/2005/8/layout/default"/>
    <dgm:cxn modelId="{0A096267-8AF0-4130-9E93-92E60938394B}" type="presOf" srcId="{AF116450-5E15-4046-941D-1F1CC81AEA01}" destId="{4A352EA1-0412-4897-88C5-D8DB8B1C4154}" srcOrd="0" destOrd="0" presId="urn:microsoft.com/office/officeart/2005/8/layout/default"/>
    <dgm:cxn modelId="{B4600879-8E72-414E-B7EB-8A8A38E0191C}" type="presOf" srcId="{C0534987-4CA3-47F7-A00E-AD6573692B3C}" destId="{928B5BE1-275D-4410-8434-5C858E763633}" srcOrd="0" destOrd="0" presId="urn:microsoft.com/office/officeart/2005/8/layout/default"/>
    <dgm:cxn modelId="{B7407F81-A2E6-4565-B3D1-3CE8AD7460D5}" srcId="{C0534987-4CA3-47F7-A00E-AD6573692B3C}" destId="{5EBA86EA-764F-4130-8CDF-DCACAE121296}" srcOrd="2" destOrd="0" parTransId="{CF2032A3-EAF2-429D-8FFA-49896E6D1FA7}" sibTransId="{26FD457B-C796-4C6D-8707-CEBCDFF37FB6}"/>
    <dgm:cxn modelId="{17BC0F97-7E43-49FB-A64B-2A1DB8E969B5}" type="presOf" srcId="{B1D34158-2517-4247-BF80-391F73ACB6F9}" destId="{E0DEF9A3-B545-4CF8-B31F-B5C8D5902973}" srcOrd="0" destOrd="0" presId="urn:microsoft.com/office/officeart/2005/8/layout/default"/>
    <dgm:cxn modelId="{15023997-2F21-4036-B858-98D4C16306BB}" srcId="{C0534987-4CA3-47F7-A00E-AD6573692B3C}" destId="{B1D34158-2517-4247-BF80-391F73ACB6F9}" srcOrd="3" destOrd="0" parTransId="{FF818707-C772-4423-948A-920865FC3674}" sibTransId="{E1FA302B-2804-4D4A-A21A-E9B056E127F1}"/>
    <dgm:cxn modelId="{74E3C3BC-F126-46D4-A19A-C0732B6818A5}" type="presOf" srcId="{5EBA86EA-764F-4130-8CDF-DCACAE121296}" destId="{8EC75B85-4763-4229-9E0D-4D9AE837E2D5}" srcOrd="0" destOrd="0" presId="urn:microsoft.com/office/officeart/2005/8/layout/default"/>
    <dgm:cxn modelId="{32ACBF6B-362E-4A39-82D0-37DF3015F877}" type="presParOf" srcId="{928B5BE1-275D-4410-8434-5C858E763633}" destId="{CD093D23-0279-447D-AD96-D1A3413715F3}" srcOrd="0" destOrd="0" presId="urn:microsoft.com/office/officeart/2005/8/layout/default"/>
    <dgm:cxn modelId="{EADF6208-B1BD-4151-97D6-764DFD5AD816}" type="presParOf" srcId="{928B5BE1-275D-4410-8434-5C858E763633}" destId="{3E634481-2238-4820-AEC8-B0B39D910D62}" srcOrd="1" destOrd="0" presId="urn:microsoft.com/office/officeart/2005/8/layout/default"/>
    <dgm:cxn modelId="{C4414DF0-1E6E-4EAC-B649-3B61DD967320}" type="presParOf" srcId="{928B5BE1-275D-4410-8434-5C858E763633}" destId="{4A352EA1-0412-4897-88C5-D8DB8B1C4154}" srcOrd="2" destOrd="0" presId="urn:microsoft.com/office/officeart/2005/8/layout/default"/>
    <dgm:cxn modelId="{CBF8143E-4ACC-4FFA-BA51-1CBD1F5929F9}" type="presParOf" srcId="{928B5BE1-275D-4410-8434-5C858E763633}" destId="{14621B35-8F6E-4611-BE8B-0E25493D712D}" srcOrd="3" destOrd="0" presId="urn:microsoft.com/office/officeart/2005/8/layout/default"/>
    <dgm:cxn modelId="{9B04DAD8-C323-4053-B994-CFEAF938CA11}" type="presParOf" srcId="{928B5BE1-275D-4410-8434-5C858E763633}" destId="{8EC75B85-4763-4229-9E0D-4D9AE837E2D5}" srcOrd="4" destOrd="0" presId="urn:microsoft.com/office/officeart/2005/8/layout/default"/>
    <dgm:cxn modelId="{993AE1E6-E735-49A5-A9FA-BD984A765CF8}" type="presParOf" srcId="{928B5BE1-275D-4410-8434-5C858E763633}" destId="{159E18D1-B77D-46CA-BED9-411F825D10D1}" srcOrd="5" destOrd="0" presId="urn:microsoft.com/office/officeart/2005/8/layout/default"/>
    <dgm:cxn modelId="{791C94B8-5CF5-4108-92A0-A2D393F1D2B6}" type="presParOf" srcId="{928B5BE1-275D-4410-8434-5C858E763633}" destId="{E0DEF9A3-B545-4CF8-B31F-B5C8D5902973}"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0534987-4CA3-47F7-A00E-AD6573692B3C}"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E1BFEA53-D95D-4A85-9F25-D260E9D572F9}">
      <dgm:prSet phldrT="[Text]"/>
      <dgm:spPr/>
      <dgm:t>
        <a:bodyPr/>
        <a:lstStyle/>
        <a:p>
          <a:r>
            <a:rPr lang="en-US" dirty="0"/>
            <a:t>The CMH Screener was specifically designed for practitioners in a non-mental health setting.</a:t>
          </a:r>
        </a:p>
      </dgm:t>
    </dgm:pt>
    <dgm:pt modelId="{1036C99C-D8EB-4046-936D-E95477A9F245}" type="parTrans" cxnId="{155CF95F-967C-455C-807D-D4AADAF0EF76}">
      <dgm:prSet/>
      <dgm:spPr/>
      <dgm:t>
        <a:bodyPr/>
        <a:lstStyle/>
        <a:p>
          <a:endParaRPr lang="en-US"/>
        </a:p>
      </dgm:t>
    </dgm:pt>
    <dgm:pt modelId="{ECDE3BC8-699B-44E0-BE66-0235947AC271}" type="sibTrans" cxnId="{155CF95F-967C-455C-807D-D4AADAF0EF76}">
      <dgm:prSet/>
      <dgm:spPr/>
      <dgm:t>
        <a:bodyPr/>
        <a:lstStyle/>
        <a:p>
          <a:endParaRPr lang="en-US"/>
        </a:p>
      </dgm:t>
    </dgm:pt>
    <dgm:pt modelId="{ABB477FA-8A38-4DF1-A1BA-AA87A3C1FC7F}">
      <dgm:prSet phldrT="[Text]"/>
      <dgm:spPr/>
      <dgm:t>
        <a:bodyPr/>
        <a:lstStyle/>
        <a:p>
          <a:r>
            <a:rPr lang="en-US" dirty="0"/>
            <a:t>The CMH Screening tool is much shorter than the CMH CANS, and can be completed anywhere.</a:t>
          </a:r>
        </a:p>
      </dgm:t>
    </dgm:pt>
    <dgm:pt modelId="{7A097595-4A00-4FDB-904F-3ACD96F0FF69}" type="parTrans" cxnId="{B7BF82C7-164D-4DC8-8AA1-37DB10526FAA}">
      <dgm:prSet/>
      <dgm:spPr/>
      <dgm:t>
        <a:bodyPr/>
        <a:lstStyle/>
        <a:p>
          <a:endParaRPr lang="en-US"/>
        </a:p>
      </dgm:t>
    </dgm:pt>
    <dgm:pt modelId="{14EF09D8-3F07-45BB-971E-F9117C012B94}" type="sibTrans" cxnId="{B7BF82C7-164D-4DC8-8AA1-37DB10526FAA}">
      <dgm:prSet/>
      <dgm:spPr/>
      <dgm:t>
        <a:bodyPr/>
        <a:lstStyle/>
        <a:p>
          <a:endParaRPr lang="en-US"/>
        </a:p>
      </dgm:t>
    </dgm:pt>
    <dgm:pt modelId="{1954A8FD-73BA-4DB4-B675-EA304A548391}">
      <dgm:prSet phldrT="[Text]"/>
      <dgm:spPr/>
      <dgm:t>
        <a:bodyPr/>
        <a:lstStyle/>
        <a:p>
          <a:r>
            <a:rPr lang="en-US" dirty="0"/>
            <a:t>Certification for the screener is </a:t>
          </a:r>
          <a:r>
            <a:rPr lang="en-US" b="1" u="sng" dirty="0"/>
            <a:t>NOT</a:t>
          </a:r>
          <a:r>
            <a:rPr lang="en-US" dirty="0"/>
            <a:t> required</a:t>
          </a:r>
        </a:p>
      </dgm:t>
    </dgm:pt>
    <dgm:pt modelId="{4A4E6530-9F7D-45EB-A943-AE2C7469A960}" type="parTrans" cxnId="{7C8325B6-077B-4ADF-9D89-BF0B676AEEC1}">
      <dgm:prSet/>
      <dgm:spPr/>
      <dgm:t>
        <a:bodyPr/>
        <a:lstStyle/>
        <a:p>
          <a:endParaRPr lang="en-US"/>
        </a:p>
      </dgm:t>
    </dgm:pt>
    <dgm:pt modelId="{736E928E-E061-4117-9282-3BBA939C1759}" type="sibTrans" cxnId="{7C8325B6-077B-4ADF-9D89-BF0B676AEEC1}">
      <dgm:prSet/>
      <dgm:spPr/>
      <dgm:t>
        <a:bodyPr/>
        <a:lstStyle/>
        <a:p>
          <a:endParaRPr lang="en-US"/>
        </a:p>
      </dgm:t>
    </dgm:pt>
    <dgm:pt modelId="{BBDEC5F2-BA39-4916-9416-6AFD54072FA6}">
      <dgm:prSet phldrT="[Text]"/>
      <dgm:spPr/>
      <dgm:t>
        <a:bodyPr/>
        <a:lstStyle/>
        <a:p>
          <a:r>
            <a:rPr lang="en-US" dirty="0"/>
            <a:t>It is easy to learn and has an excellent national, and international reputation among providers and other partners in the services system because it is easy to understand and act upon.  </a:t>
          </a:r>
        </a:p>
      </dgm:t>
    </dgm:pt>
    <dgm:pt modelId="{313F6AAD-1218-4031-A7C0-F67DBF8277AB}" type="parTrans" cxnId="{531F059D-AF7F-4C1B-B762-9DCEB9CE9B03}">
      <dgm:prSet/>
      <dgm:spPr/>
      <dgm:t>
        <a:bodyPr/>
        <a:lstStyle/>
        <a:p>
          <a:endParaRPr lang="en-US"/>
        </a:p>
      </dgm:t>
    </dgm:pt>
    <dgm:pt modelId="{7623A864-7213-4F91-A882-B405B410063E}" type="sibTrans" cxnId="{531F059D-AF7F-4C1B-B762-9DCEB9CE9B03}">
      <dgm:prSet/>
      <dgm:spPr/>
      <dgm:t>
        <a:bodyPr/>
        <a:lstStyle/>
        <a:p>
          <a:endParaRPr lang="en-US"/>
        </a:p>
      </dgm:t>
    </dgm:pt>
    <dgm:pt modelId="{2761BAF9-370A-4968-AD2A-BF15E352EAF0}">
      <dgm:prSet phldrT="[Text]"/>
      <dgm:spPr/>
      <dgm:t>
        <a:bodyPr/>
        <a:lstStyle/>
        <a:p>
          <a:r>
            <a:rPr lang="en-US" dirty="0"/>
            <a:t>Early identification of mental health needs, when treated, leads to better outcomes.</a:t>
          </a:r>
        </a:p>
      </dgm:t>
    </dgm:pt>
    <dgm:pt modelId="{FD21FFE5-8A45-4E37-B508-3180CE9E4DC3}" type="parTrans" cxnId="{ABE3C5AE-C023-41F6-A4EE-EF5E079E374A}">
      <dgm:prSet/>
      <dgm:spPr/>
      <dgm:t>
        <a:bodyPr/>
        <a:lstStyle/>
        <a:p>
          <a:endParaRPr lang="en-US"/>
        </a:p>
      </dgm:t>
    </dgm:pt>
    <dgm:pt modelId="{0BB4290F-20A3-4A5E-8E67-E67F4813D1E4}" type="sibTrans" cxnId="{ABE3C5AE-C023-41F6-A4EE-EF5E079E374A}">
      <dgm:prSet/>
      <dgm:spPr/>
      <dgm:t>
        <a:bodyPr/>
        <a:lstStyle/>
        <a:p>
          <a:endParaRPr lang="en-US"/>
        </a:p>
      </dgm:t>
    </dgm:pt>
    <dgm:pt modelId="{022181E2-3CC2-43AD-B2DC-0641988DF1FB}" type="pres">
      <dgm:prSet presAssocID="{C0534987-4CA3-47F7-A00E-AD6573692B3C}" presName="linear" presStyleCnt="0">
        <dgm:presLayoutVars>
          <dgm:animLvl val="lvl"/>
          <dgm:resizeHandles val="exact"/>
        </dgm:presLayoutVars>
      </dgm:prSet>
      <dgm:spPr/>
    </dgm:pt>
    <dgm:pt modelId="{E1773847-46C6-4F50-AD3A-5CD8F3848841}" type="pres">
      <dgm:prSet presAssocID="{E1BFEA53-D95D-4A85-9F25-D260E9D572F9}" presName="parentText" presStyleLbl="node1" presStyleIdx="0" presStyleCnt="5" custLinFactNeighborX="25352" custLinFactNeighborY="48167">
        <dgm:presLayoutVars>
          <dgm:chMax val="0"/>
          <dgm:bulletEnabled val="1"/>
        </dgm:presLayoutVars>
      </dgm:prSet>
      <dgm:spPr/>
    </dgm:pt>
    <dgm:pt modelId="{E393C708-FEC2-4CC3-9735-F3C761661F3E}" type="pres">
      <dgm:prSet presAssocID="{ECDE3BC8-699B-44E0-BE66-0235947AC271}" presName="spacer" presStyleCnt="0"/>
      <dgm:spPr/>
    </dgm:pt>
    <dgm:pt modelId="{F5CF7355-E860-48E1-96A4-9482DBB92FBF}" type="pres">
      <dgm:prSet presAssocID="{ABB477FA-8A38-4DF1-A1BA-AA87A3C1FC7F}" presName="parentText" presStyleLbl="node1" presStyleIdx="1" presStyleCnt="5">
        <dgm:presLayoutVars>
          <dgm:chMax val="0"/>
          <dgm:bulletEnabled val="1"/>
        </dgm:presLayoutVars>
      </dgm:prSet>
      <dgm:spPr/>
    </dgm:pt>
    <dgm:pt modelId="{A3639687-BA9E-440C-A1A9-5BC59477F9DB}" type="pres">
      <dgm:prSet presAssocID="{14EF09D8-3F07-45BB-971E-F9117C012B94}" presName="spacer" presStyleCnt="0"/>
      <dgm:spPr/>
    </dgm:pt>
    <dgm:pt modelId="{FDC88C8C-E95A-4EF6-8CC1-01F6917C6FC4}" type="pres">
      <dgm:prSet presAssocID="{1954A8FD-73BA-4DB4-B675-EA304A548391}" presName="parentText" presStyleLbl="node1" presStyleIdx="2" presStyleCnt="5" custLinFactNeighborY="3167">
        <dgm:presLayoutVars>
          <dgm:chMax val="0"/>
          <dgm:bulletEnabled val="1"/>
        </dgm:presLayoutVars>
      </dgm:prSet>
      <dgm:spPr/>
    </dgm:pt>
    <dgm:pt modelId="{0582DC38-B14F-45A3-8F94-395915236940}" type="pres">
      <dgm:prSet presAssocID="{736E928E-E061-4117-9282-3BBA939C1759}" presName="spacer" presStyleCnt="0"/>
      <dgm:spPr/>
    </dgm:pt>
    <dgm:pt modelId="{97E0585C-1777-46D8-8A75-F763BA57EB42}" type="pres">
      <dgm:prSet presAssocID="{BBDEC5F2-BA39-4916-9416-6AFD54072FA6}" presName="parentText" presStyleLbl="node1" presStyleIdx="3" presStyleCnt="5">
        <dgm:presLayoutVars>
          <dgm:chMax val="0"/>
          <dgm:bulletEnabled val="1"/>
        </dgm:presLayoutVars>
      </dgm:prSet>
      <dgm:spPr/>
    </dgm:pt>
    <dgm:pt modelId="{DA3721F5-745C-4CF8-BC74-B9FB35856A98}" type="pres">
      <dgm:prSet presAssocID="{7623A864-7213-4F91-A882-B405B410063E}" presName="spacer" presStyleCnt="0"/>
      <dgm:spPr/>
    </dgm:pt>
    <dgm:pt modelId="{8F1A32F9-AE97-42D8-B755-2C23B91437FF}" type="pres">
      <dgm:prSet presAssocID="{2761BAF9-370A-4968-AD2A-BF15E352EAF0}" presName="parentText" presStyleLbl="node1" presStyleIdx="4" presStyleCnt="5">
        <dgm:presLayoutVars>
          <dgm:chMax val="0"/>
          <dgm:bulletEnabled val="1"/>
        </dgm:presLayoutVars>
      </dgm:prSet>
      <dgm:spPr/>
    </dgm:pt>
  </dgm:ptLst>
  <dgm:cxnLst>
    <dgm:cxn modelId="{73F63807-CA02-47F0-8293-B0C7CD4DB9E8}" type="presOf" srcId="{2761BAF9-370A-4968-AD2A-BF15E352EAF0}" destId="{8F1A32F9-AE97-42D8-B755-2C23B91437FF}" srcOrd="0" destOrd="0" presId="urn:microsoft.com/office/officeart/2005/8/layout/vList2"/>
    <dgm:cxn modelId="{00D6A22F-B1B5-4075-A72C-711B7AF3681A}" type="presOf" srcId="{ABB477FA-8A38-4DF1-A1BA-AA87A3C1FC7F}" destId="{F5CF7355-E860-48E1-96A4-9482DBB92FBF}" srcOrd="0" destOrd="0" presId="urn:microsoft.com/office/officeart/2005/8/layout/vList2"/>
    <dgm:cxn modelId="{155CF95F-967C-455C-807D-D4AADAF0EF76}" srcId="{C0534987-4CA3-47F7-A00E-AD6573692B3C}" destId="{E1BFEA53-D95D-4A85-9F25-D260E9D572F9}" srcOrd="0" destOrd="0" parTransId="{1036C99C-D8EB-4046-936D-E95477A9F245}" sibTransId="{ECDE3BC8-699B-44E0-BE66-0235947AC271}"/>
    <dgm:cxn modelId="{1B6AFE87-D77D-4E14-A50F-36A2EE81CC4E}" type="presOf" srcId="{E1BFEA53-D95D-4A85-9F25-D260E9D572F9}" destId="{E1773847-46C6-4F50-AD3A-5CD8F3848841}" srcOrd="0" destOrd="0" presId="urn:microsoft.com/office/officeart/2005/8/layout/vList2"/>
    <dgm:cxn modelId="{E7991397-F3A4-4CA8-BD5F-7EC6A72141C9}" type="presOf" srcId="{1954A8FD-73BA-4DB4-B675-EA304A548391}" destId="{FDC88C8C-E95A-4EF6-8CC1-01F6917C6FC4}" srcOrd="0" destOrd="0" presId="urn:microsoft.com/office/officeart/2005/8/layout/vList2"/>
    <dgm:cxn modelId="{531F059D-AF7F-4C1B-B762-9DCEB9CE9B03}" srcId="{C0534987-4CA3-47F7-A00E-AD6573692B3C}" destId="{BBDEC5F2-BA39-4916-9416-6AFD54072FA6}" srcOrd="3" destOrd="0" parTransId="{313F6AAD-1218-4031-A7C0-F67DBF8277AB}" sibTransId="{7623A864-7213-4F91-A882-B405B410063E}"/>
    <dgm:cxn modelId="{ABE3C5AE-C023-41F6-A4EE-EF5E079E374A}" srcId="{C0534987-4CA3-47F7-A00E-AD6573692B3C}" destId="{2761BAF9-370A-4968-AD2A-BF15E352EAF0}" srcOrd="4" destOrd="0" parTransId="{FD21FFE5-8A45-4E37-B508-3180CE9E4DC3}" sibTransId="{0BB4290F-20A3-4A5E-8E67-E67F4813D1E4}"/>
    <dgm:cxn modelId="{7C8325B6-077B-4ADF-9D89-BF0B676AEEC1}" srcId="{C0534987-4CA3-47F7-A00E-AD6573692B3C}" destId="{1954A8FD-73BA-4DB4-B675-EA304A548391}" srcOrd="2" destOrd="0" parTransId="{4A4E6530-9F7D-45EB-A943-AE2C7469A960}" sibTransId="{736E928E-E061-4117-9282-3BBA939C1759}"/>
    <dgm:cxn modelId="{8F77CFB9-0ED1-44C0-B244-42E7599FA138}" type="presOf" srcId="{C0534987-4CA3-47F7-A00E-AD6573692B3C}" destId="{022181E2-3CC2-43AD-B2DC-0641988DF1FB}" srcOrd="0" destOrd="0" presId="urn:microsoft.com/office/officeart/2005/8/layout/vList2"/>
    <dgm:cxn modelId="{B7BF82C7-164D-4DC8-8AA1-37DB10526FAA}" srcId="{C0534987-4CA3-47F7-A00E-AD6573692B3C}" destId="{ABB477FA-8A38-4DF1-A1BA-AA87A3C1FC7F}" srcOrd="1" destOrd="0" parTransId="{7A097595-4A00-4FDB-904F-3ACD96F0FF69}" sibTransId="{14EF09D8-3F07-45BB-971E-F9117C012B94}"/>
    <dgm:cxn modelId="{F96597E9-5B73-4576-B90B-1513066B3C4D}" type="presOf" srcId="{BBDEC5F2-BA39-4916-9416-6AFD54072FA6}" destId="{97E0585C-1777-46D8-8A75-F763BA57EB42}" srcOrd="0" destOrd="0" presId="urn:microsoft.com/office/officeart/2005/8/layout/vList2"/>
    <dgm:cxn modelId="{56552A06-64EF-4F0E-A0C2-EF1B8C42A00F}" type="presParOf" srcId="{022181E2-3CC2-43AD-B2DC-0641988DF1FB}" destId="{E1773847-46C6-4F50-AD3A-5CD8F3848841}" srcOrd="0" destOrd="0" presId="urn:microsoft.com/office/officeart/2005/8/layout/vList2"/>
    <dgm:cxn modelId="{0B1FF51C-BEA1-4E2D-B212-C72AF87C13CA}" type="presParOf" srcId="{022181E2-3CC2-43AD-B2DC-0641988DF1FB}" destId="{E393C708-FEC2-4CC3-9735-F3C761661F3E}" srcOrd="1" destOrd="0" presId="urn:microsoft.com/office/officeart/2005/8/layout/vList2"/>
    <dgm:cxn modelId="{69A1F52E-C832-43B2-A754-654EE44EEBD4}" type="presParOf" srcId="{022181E2-3CC2-43AD-B2DC-0641988DF1FB}" destId="{F5CF7355-E860-48E1-96A4-9482DBB92FBF}" srcOrd="2" destOrd="0" presId="urn:microsoft.com/office/officeart/2005/8/layout/vList2"/>
    <dgm:cxn modelId="{A3C8DB5F-7290-4277-8530-92E3252BD957}" type="presParOf" srcId="{022181E2-3CC2-43AD-B2DC-0641988DF1FB}" destId="{A3639687-BA9E-440C-A1A9-5BC59477F9DB}" srcOrd="3" destOrd="0" presId="urn:microsoft.com/office/officeart/2005/8/layout/vList2"/>
    <dgm:cxn modelId="{805F2BDC-2628-4B97-8021-57033BC5DDEA}" type="presParOf" srcId="{022181E2-3CC2-43AD-B2DC-0641988DF1FB}" destId="{FDC88C8C-E95A-4EF6-8CC1-01F6917C6FC4}" srcOrd="4" destOrd="0" presId="urn:microsoft.com/office/officeart/2005/8/layout/vList2"/>
    <dgm:cxn modelId="{F6EF59FA-CC89-4852-B150-E430CB37F4C4}" type="presParOf" srcId="{022181E2-3CC2-43AD-B2DC-0641988DF1FB}" destId="{0582DC38-B14F-45A3-8F94-395915236940}" srcOrd="5" destOrd="0" presId="urn:microsoft.com/office/officeart/2005/8/layout/vList2"/>
    <dgm:cxn modelId="{34EBF83D-CDE3-4054-8ED9-FE39C760F99C}" type="presParOf" srcId="{022181E2-3CC2-43AD-B2DC-0641988DF1FB}" destId="{97E0585C-1777-46D8-8A75-F763BA57EB42}" srcOrd="6" destOrd="0" presId="urn:microsoft.com/office/officeart/2005/8/layout/vList2"/>
    <dgm:cxn modelId="{91DEC462-69B9-4CBE-82E1-820B3CA5BE71}" type="presParOf" srcId="{022181E2-3CC2-43AD-B2DC-0641988DF1FB}" destId="{DA3721F5-745C-4CF8-BC74-B9FB35856A98}" srcOrd="7" destOrd="0" presId="urn:microsoft.com/office/officeart/2005/8/layout/vList2"/>
    <dgm:cxn modelId="{E46ADC93-7C1C-4A44-9669-F8929A895F42}" type="presParOf" srcId="{022181E2-3CC2-43AD-B2DC-0641988DF1FB}" destId="{8F1A32F9-AE97-42D8-B755-2C23B91437FF}"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07D0F2C-C02B-4ACA-B3DC-B24A835DF32A}" type="doc">
      <dgm:prSet loTypeId="urn:microsoft.com/office/officeart/2005/8/layout/cycle3" loCatId="cycle" qsTypeId="urn:microsoft.com/office/officeart/2005/8/quickstyle/simple3" qsCatId="simple" csTypeId="urn:microsoft.com/office/officeart/2005/8/colors/accent0_1" csCatId="mainScheme" phldr="1"/>
      <dgm:spPr/>
      <dgm:t>
        <a:bodyPr/>
        <a:lstStyle/>
        <a:p>
          <a:endParaRPr lang="en-US"/>
        </a:p>
      </dgm:t>
    </dgm:pt>
    <dgm:pt modelId="{83B4610D-C2B1-48E5-892E-8B7C3F32C68C}">
      <dgm:prSet phldrT="[Text]" custT="1"/>
      <dgm:spPr/>
      <dgm:t>
        <a:bodyPr/>
        <a:lstStyle/>
        <a:p>
          <a:r>
            <a:rPr lang="en-US" sz="1400" dirty="0">
              <a:hlinkClick xmlns:r="http://schemas.openxmlformats.org/officeDocument/2006/relationships" r:id="rId1"/>
            </a:rPr>
            <a:t>CMH Screener Reference Guide</a:t>
          </a:r>
          <a:endParaRPr lang="en-US" sz="1400" dirty="0"/>
        </a:p>
      </dgm:t>
    </dgm:pt>
    <dgm:pt modelId="{EFB17CF6-0AC4-4E46-A0BE-2F0DAC5BC88B}" type="parTrans" cxnId="{11D21F74-16A3-4100-A7E7-0E139F320C1C}">
      <dgm:prSet/>
      <dgm:spPr/>
      <dgm:t>
        <a:bodyPr/>
        <a:lstStyle/>
        <a:p>
          <a:endParaRPr lang="en-US"/>
        </a:p>
      </dgm:t>
    </dgm:pt>
    <dgm:pt modelId="{7AF59D88-9AA9-48F3-886C-A1EAF954E22B}" type="sibTrans" cxnId="{11D21F74-16A3-4100-A7E7-0E139F320C1C}">
      <dgm:prSet/>
      <dgm:spPr/>
      <dgm:t>
        <a:bodyPr/>
        <a:lstStyle/>
        <a:p>
          <a:endParaRPr lang="en-US"/>
        </a:p>
      </dgm:t>
    </dgm:pt>
    <dgm:pt modelId="{7A935B88-967D-44A0-AB63-557790471B22}">
      <dgm:prSet phldrT="[Text]" custT="1"/>
      <dgm:spPr/>
      <dgm:t>
        <a:bodyPr/>
        <a:lstStyle/>
        <a:p>
          <a:r>
            <a:rPr lang="en-US" sz="1400" dirty="0"/>
            <a:t>The CMH Screening Form Reference Guide contains symptom and ratings descriptions for each CMH Screener item. It also contains helpful “questions to consider” to assist when rating an item. </a:t>
          </a:r>
        </a:p>
      </dgm:t>
    </dgm:pt>
    <dgm:pt modelId="{10A2B127-25EB-442E-8209-F2CF71EABD99}" type="parTrans" cxnId="{12297BDE-6AB6-4C6E-BD18-D89F1F235911}">
      <dgm:prSet/>
      <dgm:spPr/>
      <dgm:t>
        <a:bodyPr/>
        <a:lstStyle/>
        <a:p>
          <a:endParaRPr lang="en-US"/>
        </a:p>
      </dgm:t>
    </dgm:pt>
    <dgm:pt modelId="{25F1B1E9-1FBA-43E6-A927-83AF46716044}" type="sibTrans" cxnId="{12297BDE-6AB6-4C6E-BD18-D89F1F235911}">
      <dgm:prSet/>
      <dgm:spPr>
        <a:solidFill>
          <a:srgbClr val="92D050"/>
        </a:solidFill>
      </dgm:spPr>
      <dgm:t>
        <a:bodyPr/>
        <a:lstStyle/>
        <a:p>
          <a:endParaRPr lang="en-US"/>
        </a:p>
      </dgm:t>
    </dgm:pt>
    <dgm:pt modelId="{8B56865B-496C-47C1-A287-DA1EEA622532}">
      <dgm:prSet phldrT="[Text]" custT="1"/>
      <dgm:spPr/>
      <dgm:t>
        <a:bodyPr/>
        <a:lstStyle/>
        <a:p>
          <a:r>
            <a:rPr lang="en-US" sz="1400" dirty="0"/>
            <a:t>Use the Reference Guide in conjunction with the CMH Screener form.</a:t>
          </a:r>
        </a:p>
      </dgm:t>
    </dgm:pt>
    <dgm:pt modelId="{3F538E99-1B8B-4107-9B6E-0E4A5C746F8E}" type="parTrans" cxnId="{FB605D1D-9C19-4610-84FD-8419F0C9792F}">
      <dgm:prSet/>
      <dgm:spPr/>
      <dgm:t>
        <a:bodyPr/>
        <a:lstStyle/>
        <a:p>
          <a:endParaRPr lang="en-US"/>
        </a:p>
      </dgm:t>
    </dgm:pt>
    <dgm:pt modelId="{635AFC3A-12D0-44DF-BE47-51646641D2A8}" type="sibTrans" cxnId="{FB605D1D-9C19-4610-84FD-8419F0C9792F}">
      <dgm:prSet/>
      <dgm:spPr/>
      <dgm:t>
        <a:bodyPr/>
        <a:lstStyle/>
        <a:p>
          <a:endParaRPr lang="en-US"/>
        </a:p>
      </dgm:t>
    </dgm:pt>
    <dgm:pt modelId="{AF376568-C2CE-4354-895E-BA7139043736}" type="pres">
      <dgm:prSet presAssocID="{B07D0F2C-C02B-4ACA-B3DC-B24A835DF32A}" presName="Name0" presStyleCnt="0">
        <dgm:presLayoutVars>
          <dgm:dir/>
          <dgm:resizeHandles val="exact"/>
        </dgm:presLayoutVars>
      </dgm:prSet>
      <dgm:spPr/>
    </dgm:pt>
    <dgm:pt modelId="{ABA31D16-E84F-44D0-AC09-45A615126D05}" type="pres">
      <dgm:prSet presAssocID="{B07D0F2C-C02B-4ACA-B3DC-B24A835DF32A}" presName="cycle" presStyleCnt="0"/>
      <dgm:spPr/>
    </dgm:pt>
    <dgm:pt modelId="{F858F04F-0A4D-4332-8548-91CBDBAB6CFE}" type="pres">
      <dgm:prSet presAssocID="{7A935B88-967D-44A0-AB63-557790471B22}" presName="nodeFirstNode" presStyleLbl="node1" presStyleIdx="0" presStyleCnt="3">
        <dgm:presLayoutVars>
          <dgm:bulletEnabled val="1"/>
        </dgm:presLayoutVars>
      </dgm:prSet>
      <dgm:spPr/>
    </dgm:pt>
    <dgm:pt modelId="{00D97983-8343-4895-B670-B15DF193C77F}" type="pres">
      <dgm:prSet presAssocID="{25F1B1E9-1FBA-43E6-A927-83AF46716044}" presName="sibTransFirstNode" presStyleLbl="bgShp" presStyleIdx="0" presStyleCnt="1"/>
      <dgm:spPr/>
    </dgm:pt>
    <dgm:pt modelId="{B67C86E9-AD09-46F2-8CD0-A6DC84607EDD}" type="pres">
      <dgm:prSet presAssocID="{8B56865B-496C-47C1-A287-DA1EEA622532}" presName="nodeFollowingNodes" presStyleLbl="node1" presStyleIdx="1" presStyleCnt="3">
        <dgm:presLayoutVars>
          <dgm:bulletEnabled val="1"/>
        </dgm:presLayoutVars>
      </dgm:prSet>
      <dgm:spPr/>
    </dgm:pt>
    <dgm:pt modelId="{4B2260D4-17E6-4D1D-AF8B-0C9EBB935116}" type="pres">
      <dgm:prSet presAssocID="{83B4610D-C2B1-48E5-892E-8B7C3F32C68C}" presName="nodeFollowingNodes" presStyleLbl="node1" presStyleIdx="2" presStyleCnt="3">
        <dgm:presLayoutVars>
          <dgm:bulletEnabled val="1"/>
        </dgm:presLayoutVars>
      </dgm:prSet>
      <dgm:spPr/>
    </dgm:pt>
  </dgm:ptLst>
  <dgm:cxnLst>
    <dgm:cxn modelId="{FB605D1D-9C19-4610-84FD-8419F0C9792F}" srcId="{B07D0F2C-C02B-4ACA-B3DC-B24A835DF32A}" destId="{8B56865B-496C-47C1-A287-DA1EEA622532}" srcOrd="1" destOrd="0" parTransId="{3F538E99-1B8B-4107-9B6E-0E4A5C746F8E}" sibTransId="{635AFC3A-12D0-44DF-BE47-51646641D2A8}"/>
    <dgm:cxn modelId="{C90FB544-BA02-435C-9204-52438CE388CA}" type="presOf" srcId="{8B56865B-496C-47C1-A287-DA1EEA622532}" destId="{B67C86E9-AD09-46F2-8CD0-A6DC84607EDD}" srcOrd="0" destOrd="0" presId="urn:microsoft.com/office/officeart/2005/8/layout/cycle3"/>
    <dgm:cxn modelId="{BA36B065-ED4E-435A-8CD2-3233E25BAD58}" type="presOf" srcId="{7A935B88-967D-44A0-AB63-557790471B22}" destId="{F858F04F-0A4D-4332-8548-91CBDBAB6CFE}" srcOrd="0" destOrd="0" presId="urn:microsoft.com/office/officeart/2005/8/layout/cycle3"/>
    <dgm:cxn modelId="{11D21F74-16A3-4100-A7E7-0E139F320C1C}" srcId="{B07D0F2C-C02B-4ACA-B3DC-B24A835DF32A}" destId="{83B4610D-C2B1-48E5-892E-8B7C3F32C68C}" srcOrd="2" destOrd="0" parTransId="{EFB17CF6-0AC4-4E46-A0BE-2F0DAC5BC88B}" sibTransId="{7AF59D88-9AA9-48F3-886C-A1EAF954E22B}"/>
    <dgm:cxn modelId="{A4D238A4-E62E-4667-BD40-B46057D02DD7}" type="presOf" srcId="{B07D0F2C-C02B-4ACA-B3DC-B24A835DF32A}" destId="{AF376568-C2CE-4354-895E-BA7139043736}" srcOrd="0" destOrd="0" presId="urn:microsoft.com/office/officeart/2005/8/layout/cycle3"/>
    <dgm:cxn modelId="{FF7244CD-F059-4E11-BD89-7B7A39048919}" type="presOf" srcId="{25F1B1E9-1FBA-43E6-A927-83AF46716044}" destId="{00D97983-8343-4895-B670-B15DF193C77F}" srcOrd="0" destOrd="0" presId="urn:microsoft.com/office/officeart/2005/8/layout/cycle3"/>
    <dgm:cxn modelId="{4F51A3CD-D50E-48AF-A8BA-6FD94AED7F4F}" type="presOf" srcId="{83B4610D-C2B1-48E5-892E-8B7C3F32C68C}" destId="{4B2260D4-17E6-4D1D-AF8B-0C9EBB935116}" srcOrd="0" destOrd="0" presId="urn:microsoft.com/office/officeart/2005/8/layout/cycle3"/>
    <dgm:cxn modelId="{12297BDE-6AB6-4C6E-BD18-D89F1F235911}" srcId="{B07D0F2C-C02B-4ACA-B3DC-B24A835DF32A}" destId="{7A935B88-967D-44A0-AB63-557790471B22}" srcOrd="0" destOrd="0" parTransId="{10A2B127-25EB-442E-8209-F2CF71EABD99}" sibTransId="{25F1B1E9-1FBA-43E6-A927-83AF46716044}"/>
    <dgm:cxn modelId="{33EC30EA-D323-4A5D-A940-61EEA3B7A875}" type="presParOf" srcId="{AF376568-C2CE-4354-895E-BA7139043736}" destId="{ABA31D16-E84F-44D0-AC09-45A615126D05}" srcOrd="0" destOrd="0" presId="urn:microsoft.com/office/officeart/2005/8/layout/cycle3"/>
    <dgm:cxn modelId="{F56BDD8F-47E4-4453-8427-093EA0D81F8E}" type="presParOf" srcId="{ABA31D16-E84F-44D0-AC09-45A615126D05}" destId="{F858F04F-0A4D-4332-8548-91CBDBAB6CFE}" srcOrd="0" destOrd="0" presId="urn:microsoft.com/office/officeart/2005/8/layout/cycle3"/>
    <dgm:cxn modelId="{C700D173-A942-4D18-901A-5AF2B640F5B2}" type="presParOf" srcId="{ABA31D16-E84F-44D0-AC09-45A615126D05}" destId="{00D97983-8343-4895-B670-B15DF193C77F}" srcOrd="1" destOrd="0" presId="urn:microsoft.com/office/officeart/2005/8/layout/cycle3"/>
    <dgm:cxn modelId="{4068FBF2-9830-4242-8FAE-A5A43D58A7E6}" type="presParOf" srcId="{ABA31D16-E84F-44D0-AC09-45A615126D05}" destId="{B67C86E9-AD09-46F2-8CD0-A6DC84607EDD}" srcOrd="2" destOrd="0" presId="urn:microsoft.com/office/officeart/2005/8/layout/cycle3"/>
    <dgm:cxn modelId="{60B1BC24-322C-42D8-877F-62E58B4C22CA}" type="presParOf" srcId="{ABA31D16-E84F-44D0-AC09-45A615126D05}" destId="{4B2260D4-17E6-4D1D-AF8B-0C9EBB935116}" srcOrd="3"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56B766-F2CA-4F20-9491-F43065316545}" type="doc">
      <dgm:prSet loTypeId="urn:microsoft.com/office/officeart/2005/8/layout/hProcess9" loCatId="process" qsTypeId="urn:microsoft.com/office/officeart/2005/8/quickstyle/simple3" qsCatId="simple" csTypeId="urn:microsoft.com/office/officeart/2005/8/colors/accent0_2" csCatId="mainScheme" phldr="1"/>
      <dgm:spPr/>
    </dgm:pt>
    <dgm:pt modelId="{C5218A38-CF98-4FE3-9405-45F89B72ED8B}">
      <dgm:prSet phldrT="[Text]" custT="1"/>
      <dgm:spPr/>
      <dgm:t>
        <a:bodyPr/>
        <a:lstStyle/>
        <a:p>
          <a:r>
            <a:rPr lang="en-US" sz="1200" dirty="0">
              <a:solidFill>
                <a:schemeClr val="bg1"/>
              </a:solidFill>
            </a:rPr>
            <a:t>Review the CANS Screener Reference Guide</a:t>
          </a:r>
          <a:r>
            <a:rPr lang="en-US" sz="1200" dirty="0"/>
            <a:t>.</a:t>
          </a:r>
        </a:p>
      </dgm:t>
    </dgm:pt>
    <dgm:pt modelId="{FBB142BA-CBC1-4CCB-AB35-A9EBB41CA5C8}" type="parTrans" cxnId="{581511F2-7A82-4F1E-B818-743F4CD17B1D}">
      <dgm:prSet/>
      <dgm:spPr/>
      <dgm:t>
        <a:bodyPr/>
        <a:lstStyle/>
        <a:p>
          <a:endParaRPr lang="en-US"/>
        </a:p>
      </dgm:t>
    </dgm:pt>
    <dgm:pt modelId="{EB331097-DBA5-4C8D-81C8-B65AAFF946D5}" type="sibTrans" cxnId="{581511F2-7A82-4F1E-B818-743F4CD17B1D}">
      <dgm:prSet/>
      <dgm:spPr/>
      <dgm:t>
        <a:bodyPr/>
        <a:lstStyle/>
        <a:p>
          <a:endParaRPr lang="en-US"/>
        </a:p>
      </dgm:t>
    </dgm:pt>
    <dgm:pt modelId="{9EE3B8CE-8061-415C-B7E8-1ED4C402E2AE}">
      <dgm:prSet phldrT="[Text]" custT="1"/>
      <dgm:spPr/>
      <dgm:t>
        <a:bodyPr/>
        <a:lstStyle/>
        <a:p>
          <a:r>
            <a:rPr lang="en-US" sz="1200" dirty="0">
              <a:solidFill>
                <a:schemeClr val="bg1"/>
              </a:solidFill>
            </a:rPr>
            <a:t>Understand how the </a:t>
          </a:r>
          <a:r>
            <a:rPr lang="en-US" sz="1200" u="sng" dirty="0">
              <a:solidFill>
                <a:schemeClr val="bg1"/>
              </a:solidFill>
            </a:rPr>
            <a:t>needs</a:t>
          </a:r>
          <a:r>
            <a:rPr lang="en-US" sz="1200" dirty="0">
              <a:solidFill>
                <a:schemeClr val="bg1"/>
              </a:solidFill>
            </a:rPr>
            <a:t> items are rated.</a:t>
          </a:r>
        </a:p>
      </dgm:t>
    </dgm:pt>
    <dgm:pt modelId="{7F329387-B0F4-4EDC-9CC8-CDA04850D962}" type="parTrans" cxnId="{E15B6912-71E0-436E-892F-8C763DA3A3AD}">
      <dgm:prSet/>
      <dgm:spPr/>
      <dgm:t>
        <a:bodyPr/>
        <a:lstStyle/>
        <a:p>
          <a:endParaRPr lang="en-US"/>
        </a:p>
      </dgm:t>
    </dgm:pt>
    <dgm:pt modelId="{73AE0A58-D2B4-48CE-B4C9-119AB0C19852}" type="sibTrans" cxnId="{E15B6912-71E0-436E-892F-8C763DA3A3AD}">
      <dgm:prSet/>
      <dgm:spPr/>
      <dgm:t>
        <a:bodyPr/>
        <a:lstStyle/>
        <a:p>
          <a:endParaRPr lang="en-US"/>
        </a:p>
      </dgm:t>
    </dgm:pt>
    <dgm:pt modelId="{AF2405E4-685E-4E9D-B399-788D68430C6F}">
      <dgm:prSet phldrT="[Text]" custT="1"/>
      <dgm:spPr/>
      <dgm:t>
        <a:bodyPr/>
        <a:lstStyle/>
        <a:p>
          <a:r>
            <a:rPr lang="en-US" sz="1200" dirty="0">
              <a:solidFill>
                <a:schemeClr val="bg1"/>
              </a:solidFill>
            </a:rPr>
            <a:t>Ask open-ended questions to fill in information.</a:t>
          </a:r>
        </a:p>
      </dgm:t>
    </dgm:pt>
    <dgm:pt modelId="{F421101D-3DD9-4859-BCFC-A6A937A71854}" type="parTrans" cxnId="{9D0C367D-9584-446D-93AE-31A981F30838}">
      <dgm:prSet/>
      <dgm:spPr/>
      <dgm:t>
        <a:bodyPr/>
        <a:lstStyle/>
        <a:p>
          <a:endParaRPr lang="en-US"/>
        </a:p>
      </dgm:t>
    </dgm:pt>
    <dgm:pt modelId="{8BA3CB7C-CFDA-4B35-B1E3-18FD48F7D83B}" type="sibTrans" cxnId="{9D0C367D-9584-446D-93AE-31A981F30838}">
      <dgm:prSet/>
      <dgm:spPr/>
      <dgm:t>
        <a:bodyPr/>
        <a:lstStyle/>
        <a:p>
          <a:endParaRPr lang="en-US"/>
        </a:p>
      </dgm:t>
    </dgm:pt>
    <dgm:pt modelId="{385301EB-063E-4CC5-ACF2-54E115C72695}">
      <dgm:prSet custT="1"/>
      <dgm:spPr/>
      <dgm:t>
        <a:bodyPr/>
        <a:lstStyle/>
        <a:p>
          <a:r>
            <a:rPr lang="en-US" sz="1200" dirty="0">
              <a:solidFill>
                <a:schemeClr val="bg1"/>
              </a:solidFill>
            </a:rPr>
            <a:t>Discuss the ratings and outcome with the child and/or family</a:t>
          </a:r>
        </a:p>
      </dgm:t>
    </dgm:pt>
    <dgm:pt modelId="{10D5CD42-7AAE-49A4-BD50-6E480831CA49}" type="parTrans" cxnId="{A2EA7BDD-3663-4019-9FAF-852E5A593D65}">
      <dgm:prSet/>
      <dgm:spPr/>
      <dgm:t>
        <a:bodyPr/>
        <a:lstStyle/>
        <a:p>
          <a:endParaRPr lang="en-US"/>
        </a:p>
      </dgm:t>
    </dgm:pt>
    <dgm:pt modelId="{B83316ED-5D42-40EB-82F7-202678C0C998}" type="sibTrans" cxnId="{A2EA7BDD-3663-4019-9FAF-852E5A593D65}">
      <dgm:prSet/>
      <dgm:spPr/>
      <dgm:t>
        <a:bodyPr/>
        <a:lstStyle/>
        <a:p>
          <a:endParaRPr lang="en-US"/>
        </a:p>
      </dgm:t>
    </dgm:pt>
    <dgm:pt modelId="{DAC3FD6F-E409-4EE0-8E39-60C1C7023B76}">
      <dgm:prSet phldrT="[Text]" custT="1"/>
      <dgm:spPr/>
      <dgm:t>
        <a:bodyPr/>
        <a:lstStyle/>
        <a:p>
          <a:r>
            <a:rPr lang="en-US" sz="1200" b="0" dirty="0">
              <a:solidFill>
                <a:schemeClr val="bg1"/>
              </a:solidFill>
            </a:rPr>
            <a:t>Work</a:t>
          </a:r>
          <a:r>
            <a:rPr lang="en-US" sz="1200" dirty="0">
              <a:solidFill>
                <a:schemeClr val="bg1"/>
              </a:solidFill>
            </a:rPr>
            <a:t> together with the child/youth, family and other stakeholders to build consensus regarding the given rating. </a:t>
          </a:r>
        </a:p>
      </dgm:t>
    </dgm:pt>
    <dgm:pt modelId="{EB19427D-082E-43AF-81D0-905105AA7491}" type="parTrans" cxnId="{D43738E0-4208-40E3-B19B-5326988D3F28}">
      <dgm:prSet/>
      <dgm:spPr/>
      <dgm:t>
        <a:bodyPr/>
        <a:lstStyle/>
        <a:p>
          <a:endParaRPr lang="en-US"/>
        </a:p>
      </dgm:t>
    </dgm:pt>
    <dgm:pt modelId="{98ED2F01-5B0F-4FD6-AAF9-0F3059F37991}" type="sibTrans" cxnId="{D43738E0-4208-40E3-B19B-5326988D3F28}">
      <dgm:prSet/>
      <dgm:spPr/>
      <dgm:t>
        <a:bodyPr/>
        <a:lstStyle/>
        <a:p>
          <a:endParaRPr lang="en-US"/>
        </a:p>
      </dgm:t>
    </dgm:pt>
    <dgm:pt modelId="{575507DC-39A1-4CA0-9716-D2FF249B9336}">
      <dgm:prSet phldrT="[Text]" custT="1"/>
      <dgm:spPr/>
      <dgm:t>
        <a:bodyPr/>
        <a:lstStyle/>
        <a:p>
          <a:r>
            <a:rPr lang="en-US" sz="1200" dirty="0">
              <a:solidFill>
                <a:schemeClr val="bg1"/>
              </a:solidFill>
            </a:rPr>
            <a:t>Consider any existing information that may have been collected.</a:t>
          </a:r>
        </a:p>
      </dgm:t>
    </dgm:pt>
    <dgm:pt modelId="{20A79D7F-40F2-4E60-A614-DC5D9F5A1031}" type="parTrans" cxnId="{70C1EE2B-C287-46A2-8755-46E559D709AD}">
      <dgm:prSet/>
      <dgm:spPr/>
      <dgm:t>
        <a:bodyPr/>
        <a:lstStyle/>
        <a:p>
          <a:endParaRPr lang="en-US"/>
        </a:p>
      </dgm:t>
    </dgm:pt>
    <dgm:pt modelId="{89A0E58A-F189-4649-84E8-166DCCEB65C6}" type="sibTrans" cxnId="{70C1EE2B-C287-46A2-8755-46E559D709AD}">
      <dgm:prSet/>
      <dgm:spPr/>
      <dgm:t>
        <a:bodyPr/>
        <a:lstStyle/>
        <a:p>
          <a:endParaRPr lang="en-US"/>
        </a:p>
      </dgm:t>
    </dgm:pt>
    <dgm:pt modelId="{204F3C73-138F-4059-8709-9D70F9970B8D}">
      <dgm:prSet phldrT="[Text]" custT="1"/>
      <dgm:spPr/>
      <dgm:t>
        <a:bodyPr/>
        <a:lstStyle/>
        <a:p>
          <a:r>
            <a:rPr lang="en-US" sz="1200" dirty="0">
              <a:solidFill>
                <a:schemeClr val="bg1"/>
              </a:solidFill>
            </a:rPr>
            <a:t>Complete the CANS Screener form with the child / family and stakeholders</a:t>
          </a:r>
        </a:p>
      </dgm:t>
    </dgm:pt>
    <dgm:pt modelId="{AB94D713-BD30-415F-8C46-5A9B2E766594}" type="parTrans" cxnId="{534C4EEB-7984-4691-AAB2-0B59628F079C}">
      <dgm:prSet/>
      <dgm:spPr/>
      <dgm:t>
        <a:bodyPr/>
        <a:lstStyle/>
        <a:p>
          <a:endParaRPr lang="en-US"/>
        </a:p>
      </dgm:t>
    </dgm:pt>
    <dgm:pt modelId="{EDCF487A-4021-408C-8A0D-95E55FD40EA1}" type="sibTrans" cxnId="{534C4EEB-7984-4691-AAB2-0B59628F079C}">
      <dgm:prSet/>
      <dgm:spPr/>
      <dgm:t>
        <a:bodyPr/>
        <a:lstStyle/>
        <a:p>
          <a:endParaRPr lang="en-US"/>
        </a:p>
      </dgm:t>
    </dgm:pt>
    <dgm:pt modelId="{50B432A1-E9B1-445F-8D19-BDC29195DC40}" type="pres">
      <dgm:prSet presAssocID="{8356B766-F2CA-4F20-9491-F43065316545}" presName="CompostProcess" presStyleCnt="0">
        <dgm:presLayoutVars>
          <dgm:dir/>
          <dgm:resizeHandles val="exact"/>
        </dgm:presLayoutVars>
      </dgm:prSet>
      <dgm:spPr/>
    </dgm:pt>
    <dgm:pt modelId="{2F208625-BB9A-452C-B51D-D2A28B8AEDF9}" type="pres">
      <dgm:prSet presAssocID="{8356B766-F2CA-4F20-9491-F43065316545}" presName="arrow" presStyleLbl="bgShp" presStyleIdx="0" presStyleCnt="1"/>
      <dgm:spPr/>
    </dgm:pt>
    <dgm:pt modelId="{6D4B7DF6-0616-459A-8BC7-C794A9D8EDAE}" type="pres">
      <dgm:prSet presAssocID="{8356B766-F2CA-4F20-9491-F43065316545}" presName="linearProcess" presStyleCnt="0"/>
      <dgm:spPr/>
    </dgm:pt>
    <dgm:pt modelId="{2ADC79E9-DB3D-47F1-8834-A4ECA6F1575A}" type="pres">
      <dgm:prSet presAssocID="{C5218A38-CF98-4FE3-9405-45F89B72ED8B}" presName="textNode" presStyleLbl="node1" presStyleIdx="0" presStyleCnt="7" custScaleX="116722">
        <dgm:presLayoutVars>
          <dgm:bulletEnabled val="1"/>
        </dgm:presLayoutVars>
      </dgm:prSet>
      <dgm:spPr/>
    </dgm:pt>
    <dgm:pt modelId="{319251F8-92A6-40DE-B2D3-332936C5AF2B}" type="pres">
      <dgm:prSet presAssocID="{EB331097-DBA5-4C8D-81C8-B65AAFF946D5}" presName="sibTrans" presStyleCnt="0"/>
      <dgm:spPr/>
    </dgm:pt>
    <dgm:pt modelId="{49E4D31E-9A58-4D5C-95FD-F9AB5C535BA9}" type="pres">
      <dgm:prSet presAssocID="{9EE3B8CE-8061-415C-B7E8-1ED4C402E2AE}" presName="textNode" presStyleLbl="node1" presStyleIdx="1" presStyleCnt="7" custScaleX="117376">
        <dgm:presLayoutVars>
          <dgm:bulletEnabled val="1"/>
        </dgm:presLayoutVars>
      </dgm:prSet>
      <dgm:spPr/>
    </dgm:pt>
    <dgm:pt modelId="{F87863DE-8586-4F89-AE31-DB789F1BE70F}" type="pres">
      <dgm:prSet presAssocID="{73AE0A58-D2B4-48CE-B4C9-119AB0C19852}" presName="sibTrans" presStyleCnt="0"/>
      <dgm:spPr/>
    </dgm:pt>
    <dgm:pt modelId="{ABCB037A-5B2B-4201-92B7-F2FCA0BFB0A9}" type="pres">
      <dgm:prSet presAssocID="{DAC3FD6F-E409-4EE0-8E39-60C1C7023B76}" presName="textNode" presStyleLbl="node1" presStyleIdx="2" presStyleCnt="7" custScaleX="116647">
        <dgm:presLayoutVars>
          <dgm:bulletEnabled val="1"/>
        </dgm:presLayoutVars>
      </dgm:prSet>
      <dgm:spPr/>
    </dgm:pt>
    <dgm:pt modelId="{693BC12E-6570-405F-900E-650D8D55CD48}" type="pres">
      <dgm:prSet presAssocID="{98ED2F01-5B0F-4FD6-AAF9-0F3059F37991}" presName="sibTrans" presStyleCnt="0"/>
      <dgm:spPr/>
    </dgm:pt>
    <dgm:pt modelId="{97C91DBA-3685-4DAD-968A-AF074450E35F}" type="pres">
      <dgm:prSet presAssocID="{575507DC-39A1-4CA0-9716-D2FF249B9336}" presName="textNode" presStyleLbl="node1" presStyleIdx="3" presStyleCnt="7" custScaleX="126157">
        <dgm:presLayoutVars>
          <dgm:bulletEnabled val="1"/>
        </dgm:presLayoutVars>
      </dgm:prSet>
      <dgm:spPr/>
    </dgm:pt>
    <dgm:pt modelId="{C84279FE-49F2-419A-A37B-29027F22AFEB}" type="pres">
      <dgm:prSet presAssocID="{89A0E58A-F189-4649-84E8-166DCCEB65C6}" presName="sibTrans" presStyleCnt="0"/>
      <dgm:spPr/>
    </dgm:pt>
    <dgm:pt modelId="{3BFF1A5A-AC81-4267-88BC-4AF2F962C461}" type="pres">
      <dgm:prSet presAssocID="{AF2405E4-685E-4E9D-B399-788D68430C6F}" presName="textNode" presStyleLbl="node1" presStyleIdx="4" presStyleCnt="7" custScaleX="124419">
        <dgm:presLayoutVars>
          <dgm:bulletEnabled val="1"/>
        </dgm:presLayoutVars>
      </dgm:prSet>
      <dgm:spPr/>
    </dgm:pt>
    <dgm:pt modelId="{AC4CB348-CCD3-4FFD-9FE4-96C32D571AAC}" type="pres">
      <dgm:prSet presAssocID="{8BA3CB7C-CFDA-4B35-B1E3-18FD48F7D83B}" presName="sibTrans" presStyleCnt="0"/>
      <dgm:spPr/>
    </dgm:pt>
    <dgm:pt modelId="{1741D796-518F-4FFB-9947-5803CCF4F385}" type="pres">
      <dgm:prSet presAssocID="{204F3C73-138F-4059-8709-9D70F9970B8D}" presName="textNode" presStyleLbl="node1" presStyleIdx="5" presStyleCnt="7" custScaleX="122915">
        <dgm:presLayoutVars>
          <dgm:bulletEnabled val="1"/>
        </dgm:presLayoutVars>
      </dgm:prSet>
      <dgm:spPr/>
    </dgm:pt>
    <dgm:pt modelId="{A8D8C759-10D5-4ADF-9B28-3248E34ED009}" type="pres">
      <dgm:prSet presAssocID="{EDCF487A-4021-408C-8A0D-95E55FD40EA1}" presName="sibTrans" presStyleCnt="0"/>
      <dgm:spPr/>
    </dgm:pt>
    <dgm:pt modelId="{2EDC3449-20FB-4E3A-9CB3-AAE96D322EF8}" type="pres">
      <dgm:prSet presAssocID="{385301EB-063E-4CC5-ACF2-54E115C72695}" presName="textNode" presStyleLbl="node1" presStyleIdx="6" presStyleCnt="7" custScaleX="129142">
        <dgm:presLayoutVars>
          <dgm:bulletEnabled val="1"/>
        </dgm:presLayoutVars>
      </dgm:prSet>
      <dgm:spPr/>
    </dgm:pt>
  </dgm:ptLst>
  <dgm:cxnLst>
    <dgm:cxn modelId="{1D795304-BF91-4B4C-8FAB-9F7A2B3AC92C}" type="presOf" srcId="{AF2405E4-685E-4E9D-B399-788D68430C6F}" destId="{3BFF1A5A-AC81-4267-88BC-4AF2F962C461}" srcOrd="0" destOrd="0" presId="urn:microsoft.com/office/officeart/2005/8/layout/hProcess9"/>
    <dgm:cxn modelId="{E15B6912-71E0-436E-892F-8C763DA3A3AD}" srcId="{8356B766-F2CA-4F20-9491-F43065316545}" destId="{9EE3B8CE-8061-415C-B7E8-1ED4C402E2AE}" srcOrd="1" destOrd="0" parTransId="{7F329387-B0F4-4EDC-9CC8-CDA04850D962}" sibTransId="{73AE0A58-D2B4-48CE-B4C9-119AB0C19852}"/>
    <dgm:cxn modelId="{70C1EE2B-C287-46A2-8755-46E559D709AD}" srcId="{8356B766-F2CA-4F20-9491-F43065316545}" destId="{575507DC-39A1-4CA0-9716-D2FF249B9336}" srcOrd="3" destOrd="0" parTransId="{20A79D7F-40F2-4E60-A614-DC5D9F5A1031}" sibTransId="{89A0E58A-F189-4649-84E8-166DCCEB65C6}"/>
    <dgm:cxn modelId="{2AD68532-45A8-4D54-A1FA-9FF461C1DBD4}" type="presOf" srcId="{385301EB-063E-4CC5-ACF2-54E115C72695}" destId="{2EDC3449-20FB-4E3A-9CB3-AAE96D322EF8}" srcOrd="0" destOrd="0" presId="urn:microsoft.com/office/officeart/2005/8/layout/hProcess9"/>
    <dgm:cxn modelId="{7EC08736-A7BC-48DD-9448-FFBC9D13A9FD}" type="presOf" srcId="{575507DC-39A1-4CA0-9716-D2FF249B9336}" destId="{97C91DBA-3685-4DAD-968A-AF074450E35F}" srcOrd="0" destOrd="0" presId="urn:microsoft.com/office/officeart/2005/8/layout/hProcess9"/>
    <dgm:cxn modelId="{F5E9B96C-487F-4757-A01E-01C67DC343DE}" type="presOf" srcId="{204F3C73-138F-4059-8709-9D70F9970B8D}" destId="{1741D796-518F-4FFB-9947-5803CCF4F385}" srcOrd="0" destOrd="0" presId="urn:microsoft.com/office/officeart/2005/8/layout/hProcess9"/>
    <dgm:cxn modelId="{9D0C367D-9584-446D-93AE-31A981F30838}" srcId="{8356B766-F2CA-4F20-9491-F43065316545}" destId="{AF2405E4-685E-4E9D-B399-788D68430C6F}" srcOrd="4" destOrd="0" parTransId="{F421101D-3DD9-4859-BCFC-A6A937A71854}" sibTransId="{8BA3CB7C-CFDA-4B35-B1E3-18FD48F7D83B}"/>
    <dgm:cxn modelId="{B1A19B82-1237-4174-901B-3851F2743543}" type="presOf" srcId="{C5218A38-CF98-4FE3-9405-45F89B72ED8B}" destId="{2ADC79E9-DB3D-47F1-8834-A4ECA6F1575A}" srcOrd="0" destOrd="0" presId="urn:microsoft.com/office/officeart/2005/8/layout/hProcess9"/>
    <dgm:cxn modelId="{5BCC42AF-3818-4DC2-AC69-801C81064854}" type="presOf" srcId="{9EE3B8CE-8061-415C-B7E8-1ED4C402E2AE}" destId="{49E4D31E-9A58-4D5C-95FD-F9AB5C535BA9}" srcOrd="0" destOrd="0" presId="urn:microsoft.com/office/officeart/2005/8/layout/hProcess9"/>
    <dgm:cxn modelId="{2BEFC9B7-849E-489B-ABEA-959E89BDE325}" type="presOf" srcId="{DAC3FD6F-E409-4EE0-8E39-60C1C7023B76}" destId="{ABCB037A-5B2B-4201-92B7-F2FCA0BFB0A9}" srcOrd="0" destOrd="0" presId="urn:microsoft.com/office/officeart/2005/8/layout/hProcess9"/>
    <dgm:cxn modelId="{A2EA7BDD-3663-4019-9FAF-852E5A593D65}" srcId="{8356B766-F2CA-4F20-9491-F43065316545}" destId="{385301EB-063E-4CC5-ACF2-54E115C72695}" srcOrd="6" destOrd="0" parTransId="{10D5CD42-7AAE-49A4-BD50-6E480831CA49}" sibTransId="{B83316ED-5D42-40EB-82F7-202678C0C998}"/>
    <dgm:cxn modelId="{D43738E0-4208-40E3-B19B-5326988D3F28}" srcId="{8356B766-F2CA-4F20-9491-F43065316545}" destId="{DAC3FD6F-E409-4EE0-8E39-60C1C7023B76}" srcOrd="2" destOrd="0" parTransId="{EB19427D-082E-43AF-81D0-905105AA7491}" sibTransId="{98ED2F01-5B0F-4FD6-AAF9-0F3059F37991}"/>
    <dgm:cxn modelId="{534C4EEB-7984-4691-AAB2-0B59628F079C}" srcId="{8356B766-F2CA-4F20-9491-F43065316545}" destId="{204F3C73-138F-4059-8709-9D70F9970B8D}" srcOrd="5" destOrd="0" parTransId="{AB94D713-BD30-415F-8C46-5A9B2E766594}" sibTransId="{EDCF487A-4021-408C-8A0D-95E55FD40EA1}"/>
    <dgm:cxn modelId="{581511F2-7A82-4F1E-B818-743F4CD17B1D}" srcId="{8356B766-F2CA-4F20-9491-F43065316545}" destId="{C5218A38-CF98-4FE3-9405-45F89B72ED8B}" srcOrd="0" destOrd="0" parTransId="{FBB142BA-CBC1-4CCB-AB35-A9EBB41CA5C8}" sibTransId="{EB331097-DBA5-4C8D-81C8-B65AAFF946D5}"/>
    <dgm:cxn modelId="{FED187F3-914C-4526-B8B1-468DD7F23C21}" type="presOf" srcId="{8356B766-F2CA-4F20-9491-F43065316545}" destId="{50B432A1-E9B1-445F-8D19-BDC29195DC40}" srcOrd="0" destOrd="0" presId="urn:microsoft.com/office/officeart/2005/8/layout/hProcess9"/>
    <dgm:cxn modelId="{66C9067C-B280-428F-9368-F246BB3CCBC3}" type="presParOf" srcId="{50B432A1-E9B1-445F-8D19-BDC29195DC40}" destId="{2F208625-BB9A-452C-B51D-D2A28B8AEDF9}" srcOrd="0" destOrd="0" presId="urn:microsoft.com/office/officeart/2005/8/layout/hProcess9"/>
    <dgm:cxn modelId="{354EC1E2-8C65-48E2-B821-EFD683E36282}" type="presParOf" srcId="{50B432A1-E9B1-445F-8D19-BDC29195DC40}" destId="{6D4B7DF6-0616-459A-8BC7-C794A9D8EDAE}" srcOrd="1" destOrd="0" presId="urn:microsoft.com/office/officeart/2005/8/layout/hProcess9"/>
    <dgm:cxn modelId="{01D8DBE8-2B59-4038-9329-F7FD6B4EF356}" type="presParOf" srcId="{6D4B7DF6-0616-459A-8BC7-C794A9D8EDAE}" destId="{2ADC79E9-DB3D-47F1-8834-A4ECA6F1575A}" srcOrd="0" destOrd="0" presId="urn:microsoft.com/office/officeart/2005/8/layout/hProcess9"/>
    <dgm:cxn modelId="{A001081C-BE8B-4A69-88E9-EF7A44F65EDF}" type="presParOf" srcId="{6D4B7DF6-0616-459A-8BC7-C794A9D8EDAE}" destId="{319251F8-92A6-40DE-B2D3-332936C5AF2B}" srcOrd="1" destOrd="0" presId="urn:microsoft.com/office/officeart/2005/8/layout/hProcess9"/>
    <dgm:cxn modelId="{4DBB63C4-880D-4E04-B5AA-97249F82BA08}" type="presParOf" srcId="{6D4B7DF6-0616-459A-8BC7-C794A9D8EDAE}" destId="{49E4D31E-9A58-4D5C-95FD-F9AB5C535BA9}" srcOrd="2" destOrd="0" presId="urn:microsoft.com/office/officeart/2005/8/layout/hProcess9"/>
    <dgm:cxn modelId="{8CD753A6-5DD3-49E8-A76B-011D39D8BE10}" type="presParOf" srcId="{6D4B7DF6-0616-459A-8BC7-C794A9D8EDAE}" destId="{F87863DE-8586-4F89-AE31-DB789F1BE70F}" srcOrd="3" destOrd="0" presId="urn:microsoft.com/office/officeart/2005/8/layout/hProcess9"/>
    <dgm:cxn modelId="{57EACF36-8435-4066-9E11-CDD321875E1B}" type="presParOf" srcId="{6D4B7DF6-0616-459A-8BC7-C794A9D8EDAE}" destId="{ABCB037A-5B2B-4201-92B7-F2FCA0BFB0A9}" srcOrd="4" destOrd="0" presId="urn:microsoft.com/office/officeart/2005/8/layout/hProcess9"/>
    <dgm:cxn modelId="{E930A80A-ED44-49ED-B0F9-0135062F4DDD}" type="presParOf" srcId="{6D4B7DF6-0616-459A-8BC7-C794A9D8EDAE}" destId="{693BC12E-6570-405F-900E-650D8D55CD48}" srcOrd="5" destOrd="0" presId="urn:microsoft.com/office/officeart/2005/8/layout/hProcess9"/>
    <dgm:cxn modelId="{BDECE4F2-03DE-4061-AE26-4D142348BBE0}" type="presParOf" srcId="{6D4B7DF6-0616-459A-8BC7-C794A9D8EDAE}" destId="{97C91DBA-3685-4DAD-968A-AF074450E35F}" srcOrd="6" destOrd="0" presId="urn:microsoft.com/office/officeart/2005/8/layout/hProcess9"/>
    <dgm:cxn modelId="{51001D2D-DA75-4C8C-800F-079AA3CCD0F6}" type="presParOf" srcId="{6D4B7DF6-0616-459A-8BC7-C794A9D8EDAE}" destId="{C84279FE-49F2-419A-A37B-29027F22AFEB}" srcOrd="7" destOrd="0" presId="urn:microsoft.com/office/officeart/2005/8/layout/hProcess9"/>
    <dgm:cxn modelId="{A11532B2-100E-4480-A2C8-6B11CA791D32}" type="presParOf" srcId="{6D4B7DF6-0616-459A-8BC7-C794A9D8EDAE}" destId="{3BFF1A5A-AC81-4267-88BC-4AF2F962C461}" srcOrd="8" destOrd="0" presId="urn:microsoft.com/office/officeart/2005/8/layout/hProcess9"/>
    <dgm:cxn modelId="{9EB83910-7146-4D54-8D27-575B00A99FBE}" type="presParOf" srcId="{6D4B7DF6-0616-459A-8BC7-C794A9D8EDAE}" destId="{AC4CB348-CCD3-4FFD-9FE4-96C32D571AAC}" srcOrd="9" destOrd="0" presId="urn:microsoft.com/office/officeart/2005/8/layout/hProcess9"/>
    <dgm:cxn modelId="{5D65AD51-5BE8-4F45-8AB3-F901E3E636CA}" type="presParOf" srcId="{6D4B7DF6-0616-459A-8BC7-C794A9D8EDAE}" destId="{1741D796-518F-4FFB-9947-5803CCF4F385}" srcOrd="10" destOrd="0" presId="urn:microsoft.com/office/officeart/2005/8/layout/hProcess9"/>
    <dgm:cxn modelId="{450A69A7-7B03-4122-B213-0A48423EE88F}" type="presParOf" srcId="{6D4B7DF6-0616-459A-8BC7-C794A9D8EDAE}" destId="{A8D8C759-10D5-4ADF-9B28-3248E34ED009}" srcOrd="11" destOrd="0" presId="urn:microsoft.com/office/officeart/2005/8/layout/hProcess9"/>
    <dgm:cxn modelId="{B1B7FC4D-DE88-466C-9AC6-5D3A7F6A6E02}" type="presParOf" srcId="{6D4B7DF6-0616-459A-8BC7-C794A9D8EDAE}" destId="{2EDC3449-20FB-4E3A-9CB3-AAE96D322EF8}"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534987-4CA3-47F7-A00E-AD6573692B3C}" type="doc">
      <dgm:prSet loTypeId="urn:microsoft.com/office/officeart/2009/layout/CircleArrowProcess" loCatId="cycle" qsTypeId="urn:microsoft.com/office/officeart/2005/8/quickstyle/simple1" qsCatId="simple" csTypeId="urn:microsoft.com/office/officeart/2005/8/colors/accent0_3" csCatId="mainScheme" phldr="1"/>
      <dgm:spPr/>
      <dgm:t>
        <a:bodyPr/>
        <a:lstStyle/>
        <a:p>
          <a:endParaRPr lang="en-US"/>
        </a:p>
      </dgm:t>
    </dgm:pt>
    <dgm:pt modelId="{E1BFEA53-D95D-4A85-9F25-D260E9D572F9}">
      <dgm:prSet phldrT="[Text]"/>
      <dgm:spPr/>
      <dgm:t>
        <a:bodyPr/>
        <a:lstStyle/>
        <a:p>
          <a:r>
            <a:rPr lang="en-US" dirty="0"/>
            <a:t>The level of need is determined in conjunction with the appropriate action level. </a:t>
          </a:r>
        </a:p>
      </dgm:t>
    </dgm:pt>
    <dgm:pt modelId="{1036C99C-D8EB-4046-936D-E95477A9F245}" type="parTrans" cxnId="{155CF95F-967C-455C-807D-D4AADAF0EF76}">
      <dgm:prSet/>
      <dgm:spPr/>
      <dgm:t>
        <a:bodyPr/>
        <a:lstStyle/>
        <a:p>
          <a:endParaRPr lang="en-US"/>
        </a:p>
      </dgm:t>
    </dgm:pt>
    <dgm:pt modelId="{ECDE3BC8-699B-44E0-BE66-0235947AC271}" type="sibTrans" cxnId="{155CF95F-967C-455C-807D-D4AADAF0EF76}">
      <dgm:prSet/>
      <dgm:spPr/>
      <dgm:t>
        <a:bodyPr/>
        <a:lstStyle/>
        <a:p>
          <a:endParaRPr lang="en-US"/>
        </a:p>
      </dgm:t>
    </dgm:pt>
    <dgm:pt modelId="{1954A8FD-73BA-4DB4-B675-EA304A548391}">
      <dgm:prSet phldrT="[Text]" custT="1"/>
      <dgm:spPr/>
      <dgm:t>
        <a:bodyPr/>
        <a:lstStyle/>
        <a:p>
          <a:r>
            <a:rPr lang="en-US" sz="1400" dirty="0"/>
            <a:t>Example: Is the need interfering with functioning? If YES, this would mean the need requires a therapeutic action or intervention (Action/intervention required). A rating of 2 would be given. </a:t>
          </a:r>
        </a:p>
      </dgm:t>
    </dgm:pt>
    <dgm:pt modelId="{4A4E6530-9F7D-45EB-A943-AE2C7469A960}" type="parTrans" cxnId="{7C8325B6-077B-4ADF-9D89-BF0B676AEEC1}">
      <dgm:prSet/>
      <dgm:spPr/>
      <dgm:t>
        <a:bodyPr/>
        <a:lstStyle/>
        <a:p>
          <a:endParaRPr lang="en-US"/>
        </a:p>
      </dgm:t>
    </dgm:pt>
    <dgm:pt modelId="{736E928E-E061-4117-9282-3BBA939C1759}" type="sibTrans" cxnId="{7C8325B6-077B-4ADF-9D89-BF0B676AEEC1}">
      <dgm:prSet/>
      <dgm:spPr/>
      <dgm:t>
        <a:bodyPr/>
        <a:lstStyle/>
        <a:p>
          <a:endParaRPr lang="en-US"/>
        </a:p>
      </dgm:t>
    </dgm:pt>
    <dgm:pt modelId="{51CB260B-0B8C-43C9-8471-28903FD84BD9}">
      <dgm:prSet phldrT="[Text]" custT="1"/>
      <dgm:spPr/>
      <dgm:t>
        <a:bodyPr/>
        <a:lstStyle/>
        <a:p>
          <a:endParaRPr lang="en-US" sz="1400" dirty="0"/>
        </a:p>
      </dgm:t>
    </dgm:pt>
    <dgm:pt modelId="{A60BA855-C5D1-40DE-9C75-657CC9A430F2}" type="parTrans" cxnId="{B41B363F-12B9-477E-845B-9E00A4E4BFCA}">
      <dgm:prSet/>
      <dgm:spPr/>
      <dgm:t>
        <a:bodyPr/>
        <a:lstStyle/>
        <a:p>
          <a:endParaRPr lang="en-US"/>
        </a:p>
      </dgm:t>
    </dgm:pt>
    <dgm:pt modelId="{E12B2EE7-D4B8-44A6-8374-23A75701B453}" type="sibTrans" cxnId="{B41B363F-12B9-477E-845B-9E00A4E4BFCA}">
      <dgm:prSet/>
      <dgm:spPr/>
      <dgm:t>
        <a:bodyPr/>
        <a:lstStyle/>
        <a:p>
          <a:endParaRPr lang="en-US"/>
        </a:p>
      </dgm:t>
    </dgm:pt>
    <dgm:pt modelId="{920E8829-0636-499B-9F4F-23DABC92BD86}">
      <dgm:prSet phldrT="[Text]" custT="1"/>
      <dgm:spPr/>
      <dgm:t>
        <a:bodyPr/>
        <a:lstStyle/>
        <a:p>
          <a:r>
            <a:rPr lang="en-US" sz="1400" dirty="0"/>
            <a:t>Example: If a need is identified, but it is not interfering with level of functioning, the need should be monitored (Watchful waiting/prevention/additional assessment). A rating of 1 would be given.</a:t>
          </a:r>
        </a:p>
      </dgm:t>
    </dgm:pt>
    <dgm:pt modelId="{E06905FE-A950-434F-9F7B-686FCEB3166F}" type="parTrans" cxnId="{233C01E4-9465-4A8E-BA9A-344FB98F37C8}">
      <dgm:prSet/>
      <dgm:spPr/>
      <dgm:t>
        <a:bodyPr/>
        <a:lstStyle/>
        <a:p>
          <a:endParaRPr lang="en-US"/>
        </a:p>
      </dgm:t>
    </dgm:pt>
    <dgm:pt modelId="{D9D80B94-9C7D-42BE-8504-1F269EA1EA83}" type="sibTrans" cxnId="{233C01E4-9465-4A8E-BA9A-344FB98F37C8}">
      <dgm:prSet/>
      <dgm:spPr/>
      <dgm:t>
        <a:bodyPr/>
        <a:lstStyle/>
        <a:p>
          <a:endParaRPr lang="en-US"/>
        </a:p>
      </dgm:t>
    </dgm:pt>
    <dgm:pt modelId="{F3EF95F8-BC9C-4D8E-AD58-4BA0FA3E0F80}">
      <dgm:prSet phldrT="[Text]" custT="1"/>
      <dgm:spPr/>
      <dgm:t>
        <a:bodyPr/>
        <a:lstStyle/>
        <a:p>
          <a:r>
            <a:rPr lang="en-US" sz="1400"/>
            <a:t>Example: Is the need dangerous or disabling? If YES, this would mean the need requires immediate action or intervention. Arating of 3 would be given.</a:t>
          </a:r>
          <a:endParaRPr lang="en-US" sz="1400" dirty="0"/>
        </a:p>
      </dgm:t>
    </dgm:pt>
    <dgm:pt modelId="{238E8E88-C4A2-46F1-9D1E-7AE81B6D0806}" type="parTrans" cxnId="{B29A991D-8BA4-40C0-8F34-298D617F9362}">
      <dgm:prSet/>
      <dgm:spPr/>
      <dgm:t>
        <a:bodyPr/>
        <a:lstStyle/>
        <a:p>
          <a:endParaRPr lang="en-US"/>
        </a:p>
      </dgm:t>
    </dgm:pt>
    <dgm:pt modelId="{744AD3D2-AA87-44AA-8AF0-E3214469E773}" type="sibTrans" cxnId="{B29A991D-8BA4-40C0-8F34-298D617F9362}">
      <dgm:prSet/>
      <dgm:spPr/>
      <dgm:t>
        <a:bodyPr/>
        <a:lstStyle/>
        <a:p>
          <a:endParaRPr lang="en-US"/>
        </a:p>
      </dgm:t>
    </dgm:pt>
    <dgm:pt modelId="{5002E68A-67EE-4B9F-8F1C-7168160FEFD0}">
      <dgm:prSet phldrT="[Text]" custT="1"/>
      <dgm:spPr/>
      <dgm:t>
        <a:bodyPr/>
        <a:lstStyle/>
        <a:p>
          <a:endParaRPr lang="en-US" sz="1400" dirty="0"/>
        </a:p>
      </dgm:t>
    </dgm:pt>
    <dgm:pt modelId="{AA4DF33E-6D3D-43E1-94BC-7232DB7980FD}" type="parTrans" cxnId="{632B5A63-A30D-4C4E-82F7-FAFE62C0AA4C}">
      <dgm:prSet/>
      <dgm:spPr/>
      <dgm:t>
        <a:bodyPr/>
        <a:lstStyle/>
        <a:p>
          <a:endParaRPr lang="en-US"/>
        </a:p>
      </dgm:t>
    </dgm:pt>
    <dgm:pt modelId="{80A371DF-1C74-43B2-B1F2-7DC1F556F423}" type="sibTrans" cxnId="{632B5A63-A30D-4C4E-82F7-FAFE62C0AA4C}">
      <dgm:prSet/>
      <dgm:spPr/>
      <dgm:t>
        <a:bodyPr/>
        <a:lstStyle/>
        <a:p>
          <a:endParaRPr lang="en-US"/>
        </a:p>
      </dgm:t>
    </dgm:pt>
    <dgm:pt modelId="{3080A089-FCB3-42EC-972F-CBC161CF9D32}" type="pres">
      <dgm:prSet presAssocID="{C0534987-4CA3-47F7-A00E-AD6573692B3C}" presName="Name0" presStyleCnt="0">
        <dgm:presLayoutVars>
          <dgm:chMax val="7"/>
          <dgm:chPref val="7"/>
          <dgm:dir/>
          <dgm:animLvl val="lvl"/>
        </dgm:presLayoutVars>
      </dgm:prSet>
      <dgm:spPr/>
    </dgm:pt>
    <dgm:pt modelId="{9C704F43-B52E-45C9-9C5A-153F54878888}" type="pres">
      <dgm:prSet presAssocID="{E1BFEA53-D95D-4A85-9F25-D260E9D572F9}" presName="Accent1" presStyleCnt="0"/>
      <dgm:spPr/>
    </dgm:pt>
    <dgm:pt modelId="{2147EF22-39D9-4EB1-8241-371C0CC93AF1}" type="pres">
      <dgm:prSet presAssocID="{E1BFEA53-D95D-4A85-9F25-D260E9D572F9}" presName="Accent" presStyleLbl="node1" presStyleIdx="0" presStyleCnt="1" custScaleX="119715" custScaleY="115612" custLinFactNeighborX="-52745" custLinFactNeighborY="743"/>
      <dgm:spPr/>
    </dgm:pt>
    <dgm:pt modelId="{34120250-90E1-4167-9160-01DB1E54F550}" type="pres">
      <dgm:prSet presAssocID="{E1BFEA53-D95D-4A85-9F25-D260E9D572F9}" presName="Child1" presStyleLbl="revTx" presStyleIdx="0" presStyleCnt="2" custScaleX="339060" custScaleY="239721" custLinFactNeighborX="43116" custLinFactNeighborY="7433">
        <dgm:presLayoutVars>
          <dgm:chMax val="0"/>
          <dgm:chPref val="0"/>
          <dgm:bulletEnabled val="1"/>
        </dgm:presLayoutVars>
      </dgm:prSet>
      <dgm:spPr/>
    </dgm:pt>
    <dgm:pt modelId="{DBFB7089-0549-4570-831C-3209BCD24C0B}" type="pres">
      <dgm:prSet presAssocID="{E1BFEA53-D95D-4A85-9F25-D260E9D572F9}" presName="Parent1" presStyleLbl="revTx" presStyleIdx="1" presStyleCnt="2" custScaleX="102405" custScaleY="163980" custLinFactNeighborX="-91922" custLinFactNeighborY="-5835">
        <dgm:presLayoutVars>
          <dgm:chMax val="1"/>
          <dgm:chPref val="1"/>
          <dgm:bulletEnabled val="1"/>
        </dgm:presLayoutVars>
      </dgm:prSet>
      <dgm:spPr/>
    </dgm:pt>
  </dgm:ptLst>
  <dgm:cxnLst>
    <dgm:cxn modelId="{B29A991D-8BA4-40C0-8F34-298D617F9362}" srcId="{E1BFEA53-D95D-4A85-9F25-D260E9D572F9}" destId="{F3EF95F8-BC9C-4D8E-AD58-4BA0FA3E0F80}" srcOrd="4" destOrd="0" parTransId="{238E8E88-C4A2-46F1-9D1E-7AE81B6D0806}" sibTransId="{744AD3D2-AA87-44AA-8AF0-E3214469E773}"/>
    <dgm:cxn modelId="{B41B363F-12B9-477E-845B-9E00A4E4BFCA}" srcId="{E1BFEA53-D95D-4A85-9F25-D260E9D572F9}" destId="{51CB260B-0B8C-43C9-8471-28903FD84BD9}" srcOrd="1" destOrd="0" parTransId="{A60BA855-C5D1-40DE-9C75-657CC9A430F2}" sibTransId="{E12B2EE7-D4B8-44A6-8374-23A75701B453}"/>
    <dgm:cxn modelId="{7E1C6D40-5ED1-45C2-93CC-DE5AE85F9926}" type="presOf" srcId="{E1BFEA53-D95D-4A85-9F25-D260E9D572F9}" destId="{DBFB7089-0549-4570-831C-3209BCD24C0B}" srcOrd="0" destOrd="0" presId="urn:microsoft.com/office/officeart/2009/layout/CircleArrowProcess"/>
    <dgm:cxn modelId="{155CF95F-967C-455C-807D-D4AADAF0EF76}" srcId="{C0534987-4CA3-47F7-A00E-AD6573692B3C}" destId="{E1BFEA53-D95D-4A85-9F25-D260E9D572F9}" srcOrd="0" destOrd="0" parTransId="{1036C99C-D8EB-4046-936D-E95477A9F245}" sibTransId="{ECDE3BC8-699B-44E0-BE66-0235947AC271}"/>
    <dgm:cxn modelId="{632B5A63-A30D-4C4E-82F7-FAFE62C0AA4C}" srcId="{E1BFEA53-D95D-4A85-9F25-D260E9D572F9}" destId="{5002E68A-67EE-4B9F-8F1C-7168160FEFD0}" srcOrd="3" destOrd="0" parTransId="{AA4DF33E-6D3D-43E1-94BC-7232DB7980FD}" sibTransId="{80A371DF-1C74-43B2-B1F2-7DC1F556F423}"/>
    <dgm:cxn modelId="{95566373-A2E9-44EA-B7C3-D2A3E9766085}" type="presOf" srcId="{920E8829-0636-499B-9F4F-23DABC92BD86}" destId="{34120250-90E1-4167-9160-01DB1E54F550}" srcOrd="0" destOrd="0" presId="urn:microsoft.com/office/officeart/2009/layout/CircleArrowProcess"/>
    <dgm:cxn modelId="{C2357FAD-EAA4-489A-AA9D-836C4D0BB095}" type="presOf" srcId="{F3EF95F8-BC9C-4D8E-AD58-4BA0FA3E0F80}" destId="{34120250-90E1-4167-9160-01DB1E54F550}" srcOrd="0" destOrd="4" presId="urn:microsoft.com/office/officeart/2009/layout/CircleArrowProcess"/>
    <dgm:cxn modelId="{33E4B0AD-39A3-4041-928E-537F707AFD80}" type="presOf" srcId="{C0534987-4CA3-47F7-A00E-AD6573692B3C}" destId="{3080A089-FCB3-42EC-972F-CBC161CF9D32}" srcOrd="0" destOrd="0" presId="urn:microsoft.com/office/officeart/2009/layout/CircleArrowProcess"/>
    <dgm:cxn modelId="{7C8325B6-077B-4ADF-9D89-BF0B676AEEC1}" srcId="{E1BFEA53-D95D-4A85-9F25-D260E9D572F9}" destId="{1954A8FD-73BA-4DB4-B675-EA304A548391}" srcOrd="2" destOrd="0" parTransId="{4A4E6530-9F7D-45EB-A943-AE2C7469A960}" sibTransId="{736E928E-E061-4117-9282-3BBA939C1759}"/>
    <dgm:cxn modelId="{952DFDB6-C6C8-44E3-A37C-AA7152774350}" type="presOf" srcId="{1954A8FD-73BA-4DB4-B675-EA304A548391}" destId="{34120250-90E1-4167-9160-01DB1E54F550}" srcOrd="0" destOrd="2" presId="urn:microsoft.com/office/officeart/2009/layout/CircleArrowProcess"/>
    <dgm:cxn modelId="{233C01E4-9465-4A8E-BA9A-344FB98F37C8}" srcId="{E1BFEA53-D95D-4A85-9F25-D260E9D572F9}" destId="{920E8829-0636-499B-9F4F-23DABC92BD86}" srcOrd="0" destOrd="0" parTransId="{E06905FE-A950-434F-9F7B-686FCEB3166F}" sibTransId="{D9D80B94-9C7D-42BE-8504-1F269EA1EA83}"/>
    <dgm:cxn modelId="{2E23A0EA-AD84-467A-9946-A8F931EC82B4}" type="presOf" srcId="{5002E68A-67EE-4B9F-8F1C-7168160FEFD0}" destId="{34120250-90E1-4167-9160-01DB1E54F550}" srcOrd="0" destOrd="3" presId="urn:microsoft.com/office/officeart/2009/layout/CircleArrowProcess"/>
    <dgm:cxn modelId="{E9BF65F4-DBE5-4C84-9E04-9BC0944358D5}" type="presOf" srcId="{51CB260B-0B8C-43C9-8471-28903FD84BD9}" destId="{34120250-90E1-4167-9160-01DB1E54F550}" srcOrd="0" destOrd="1" presId="urn:microsoft.com/office/officeart/2009/layout/CircleArrowProcess"/>
    <dgm:cxn modelId="{83E6C179-BB5E-4034-9C42-85B774E62E56}" type="presParOf" srcId="{3080A089-FCB3-42EC-972F-CBC161CF9D32}" destId="{9C704F43-B52E-45C9-9C5A-153F54878888}" srcOrd="0" destOrd="0" presId="urn:microsoft.com/office/officeart/2009/layout/CircleArrowProcess"/>
    <dgm:cxn modelId="{447D5C92-8BDD-4384-99ED-4CD0D7AAB841}" type="presParOf" srcId="{9C704F43-B52E-45C9-9C5A-153F54878888}" destId="{2147EF22-39D9-4EB1-8241-371C0CC93AF1}" srcOrd="0" destOrd="0" presId="urn:microsoft.com/office/officeart/2009/layout/CircleArrowProcess"/>
    <dgm:cxn modelId="{E4CF72A4-C557-4B33-AC0D-77265573F1B3}" type="presParOf" srcId="{3080A089-FCB3-42EC-972F-CBC161CF9D32}" destId="{34120250-90E1-4167-9160-01DB1E54F550}" srcOrd="1" destOrd="0" presId="urn:microsoft.com/office/officeart/2009/layout/CircleArrowProcess"/>
    <dgm:cxn modelId="{D3D45D7C-281A-4208-8DF5-41174222B598}" type="presParOf" srcId="{3080A089-FCB3-42EC-972F-CBC161CF9D32}" destId="{DBFB7089-0549-4570-831C-3209BCD24C0B}" srcOrd="2"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C0534987-4CA3-47F7-A00E-AD6573692B3C}"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en-US"/>
        </a:p>
      </dgm:t>
    </dgm:pt>
    <dgm:pt modelId="{E1BFEA53-D95D-4A85-9F25-D260E9D572F9}">
      <dgm:prSet phldrT="[Text]"/>
      <dgm:spPr/>
      <dgm:t>
        <a:bodyPr/>
        <a:lstStyle/>
        <a:p>
          <a:r>
            <a:rPr lang="en-US" dirty="0"/>
            <a:t>Each core item contains” Questions to Consider” in the CMH Screener Reference Guide. These questions can assist in determining the level of rating.</a:t>
          </a:r>
        </a:p>
      </dgm:t>
    </dgm:pt>
    <dgm:pt modelId="{1036C99C-D8EB-4046-936D-E95477A9F245}" type="parTrans" cxnId="{155CF95F-967C-455C-807D-D4AADAF0EF76}">
      <dgm:prSet/>
      <dgm:spPr/>
      <dgm:t>
        <a:bodyPr/>
        <a:lstStyle/>
        <a:p>
          <a:endParaRPr lang="en-US"/>
        </a:p>
      </dgm:t>
    </dgm:pt>
    <dgm:pt modelId="{ECDE3BC8-699B-44E0-BE66-0235947AC271}" type="sibTrans" cxnId="{155CF95F-967C-455C-807D-D4AADAF0EF76}">
      <dgm:prSet/>
      <dgm:spPr/>
      <dgm:t>
        <a:bodyPr/>
        <a:lstStyle/>
        <a:p>
          <a:endParaRPr lang="en-US"/>
        </a:p>
      </dgm:t>
    </dgm:pt>
    <dgm:pt modelId="{ABB477FA-8A38-4DF1-A1BA-AA87A3C1FC7F}">
      <dgm:prSet phldrT="[Text]"/>
      <dgm:spPr/>
      <dgm:t>
        <a:bodyPr/>
        <a:lstStyle/>
        <a:p>
          <a:r>
            <a:rPr lang="en-US" dirty="0"/>
            <a:t>Example: </a:t>
          </a:r>
        </a:p>
        <a:p>
          <a:r>
            <a:rPr lang="en-US" dirty="0"/>
            <a:t>Anxiety: Questions to consider</a:t>
          </a:r>
        </a:p>
      </dgm:t>
    </dgm:pt>
    <dgm:pt modelId="{7A097595-4A00-4FDB-904F-3ACD96F0FF69}" type="parTrans" cxnId="{B7BF82C7-164D-4DC8-8AA1-37DB10526FAA}">
      <dgm:prSet/>
      <dgm:spPr/>
      <dgm:t>
        <a:bodyPr/>
        <a:lstStyle/>
        <a:p>
          <a:endParaRPr lang="en-US"/>
        </a:p>
      </dgm:t>
    </dgm:pt>
    <dgm:pt modelId="{14EF09D8-3F07-45BB-971E-F9117C012B94}" type="sibTrans" cxnId="{B7BF82C7-164D-4DC8-8AA1-37DB10526FAA}">
      <dgm:prSet/>
      <dgm:spPr/>
      <dgm:t>
        <a:bodyPr/>
        <a:lstStyle/>
        <a:p>
          <a:endParaRPr lang="en-US"/>
        </a:p>
      </dgm:t>
    </dgm:pt>
    <dgm:pt modelId="{1954A8FD-73BA-4DB4-B675-EA304A548391}">
      <dgm:prSet phldrT="[Text]"/>
      <dgm:spPr/>
      <dgm:t>
        <a:bodyPr/>
        <a:lstStyle/>
        <a:p>
          <a:r>
            <a:rPr lang="en-US" dirty="0"/>
            <a:t>Does the individual have any problems with anxiety or fearfulness? </a:t>
          </a:r>
        </a:p>
      </dgm:t>
    </dgm:pt>
    <dgm:pt modelId="{4A4E6530-9F7D-45EB-A943-AE2C7469A960}" type="parTrans" cxnId="{7C8325B6-077B-4ADF-9D89-BF0B676AEEC1}">
      <dgm:prSet/>
      <dgm:spPr/>
      <dgm:t>
        <a:bodyPr/>
        <a:lstStyle/>
        <a:p>
          <a:endParaRPr lang="en-US"/>
        </a:p>
      </dgm:t>
    </dgm:pt>
    <dgm:pt modelId="{736E928E-E061-4117-9282-3BBA939C1759}" type="sibTrans" cxnId="{7C8325B6-077B-4ADF-9D89-BF0B676AEEC1}">
      <dgm:prSet/>
      <dgm:spPr/>
      <dgm:t>
        <a:bodyPr/>
        <a:lstStyle/>
        <a:p>
          <a:endParaRPr lang="en-US"/>
        </a:p>
      </dgm:t>
    </dgm:pt>
    <dgm:pt modelId="{DFF04F18-0A43-4D27-AD71-A2AAE0DAA54A}">
      <dgm:prSet phldrT="[Text]"/>
      <dgm:spPr/>
      <dgm:t>
        <a:bodyPr/>
        <a:lstStyle/>
        <a:p>
          <a:r>
            <a:rPr lang="en-US" dirty="0"/>
            <a:t>Is the individual avoiding normal activities out of fear?.</a:t>
          </a:r>
        </a:p>
      </dgm:t>
    </dgm:pt>
    <dgm:pt modelId="{7EEA6BA3-1E11-4ECC-A210-6FC1FFC33077}" type="parTrans" cxnId="{1D7E9767-883F-4628-8811-05ECEE8EF18B}">
      <dgm:prSet/>
      <dgm:spPr/>
      <dgm:t>
        <a:bodyPr/>
        <a:lstStyle/>
        <a:p>
          <a:endParaRPr lang="en-US"/>
        </a:p>
      </dgm:t>
    </dgm:pt>
    <dgm:pt modelId="{A040E458-9FBA-4B49-8220-49785AD1D99B}" type="sibTrans" cxnId="{1D7E9767-883F-4628-8811-05ECEE8EF18B}">
      <dgm:prSet/>
      <dgm:spPr/>
      <dgm:t>
        <a:bodyPr/>
        <a:lstStyle/>
        <a:p>
          <a:endParaRPr lang="en-US"/>
        </a:p>
      </dgm:t>
    </dgm:pt>
    <dgm:pt modelId="{D41A7396-F2A3-4F54-A7BA-380F368A1BBA}">
      <dgm:prSet phldrT="[Text]"/>
      <dgm:spPr/>
      <dgm:t>
        <a:bodyPr/>
        <a:lstStyle/>
        <a:p>
          <a:r>
            <a:rPr lang="en-US" dirty="0"/>
            <a:t>Does the individual act frightened or afraid?</a:t>
          </a:r>
        </a:p>
      </dgm:t>
    </dgm:pt>
    <dgm:pt modelId="{A3CA6F7B-FBC7-4EB0-B839-FACB9C05A2DE}" type="parTrans" cxnId="{C811633D-DC4C-44E4-B19F-45A3507BEE17}">
      <dgm:prSet/>
      <dgm:spPr/>
      <dgm:t>
        <a:bodyPr/>
        <a:lstStyle/>
        <a:p>
          <a:endParaRPr lang="en-US"/>
        </a:p>
      </dgm:t>
    </dgm:pt>
    <dgm:pt modelId="{663DE50E-12B5-4539-9384-3DABD3743177}" type="sibTrans" cxnId="{C811633D-DC4C-44E4-B19F-45A3507BEE17}">
      <dgm:prSet/>
      <dgm:spPr/>
      <dgm:t>
        <a:bodyPr/>
        <a:lstStyle/>
        <a:p>
          <a:endParaRPr lang="en-US"/>
        </a:p>
      </dgm:t>
    </dgm:pt>
    <dgm:pt modelId="{10643F4A-4B37-436B-A5F6-26CC85C2D913}" type="pres">
      <dgm:prSet presAssocID="{C0534987-4CA3-47F7-A00E-AD6573692B3C}" presName="Name0" presStyleCnt="0">
        <dgm:presLayoutVars>
          <dgm:dir/>
          <dgm:animLvl val="lvl"/>
          <dgm:resizeHandles val="exact"/>
        </dgm:presLayoutVars>
      </dgm:prSet>
      <dgm:spPr/>
    </dgm:pt>
    <dgm:pt modelId="{B947BFF0-3B4C-49F7-95B2-45EA8466FD0C}" type="pres">
      <dgm:prSet presAssocID="{ABB477FA-8A38-4DF1-A1BA-AA87A3C1FC7F}" presName="boxAndChildren" presStyleCnt="0"/>
      <dgm:spPr/>
    </dgm:pt>
    <dgm:pt modelId="{A048A7B8-A3E4-4025-9B07-AF34E8DE992A}" type="pres">
      <dgm:prSet presAssocID="{ABB477FA-8A38-4DF1-A1BA-AA87A3C1FC7F}" presName="parentTextBox" presStyleLbl="node1" presStyleIdx="0" presStyleCnt="2"/>
      <dgm:spPr/>
    </dgm:pt>
    <dgm:pt modelId="{705B0DEA-EA5F-4963-B5F7-2DBBDD97CC74}" type="pres">
      <dgm:prSet presAssocID="{ABB477FA-8A38-4DF1-A1BA-AA87A3C1FC7F}" presName="entireBox" presStyleLbl="node1" presStyleIdx="0" presStyleCnt="2" custScaleY="78023"/>
      <dgm:spPr/>
    </dgm:pt>
    <dgm:pt modelId="{4885B694-5C92-44F8-9288-BCA63F6E3EE8}" type="pres">
      <dgm:prSet presAssocID="{ABB477FA-8A38-4DF1-A1BA-AA87A3C1FC7F}" presName="descendantBox" presStyleCnt="0"/>
      <dgm:spPr/>
    </dgm:pt>
    <dgm:pt modelId="{A732E678-433F-441C-83DA-DF28F5CC3570}" type="pres">
      <dgm:prSet presAssocID="{1954A8FD-73BA-4DB4-B675-EA304A548391}" presName="childTextBox" presStyleLbl="fgAccFollowNode1" presStyleIdx="0" presStyleCnt="3">
        <dgm:presLayoutVars>
          <dgm:bulletEnabled val="1"/>
        </dgm:presLayoutVars>
      </dgm:prSet>
      <dgm:spPr/>
    </dgm:pt>
    <dgm:pt modelId="{EF87229F-F261-4B27-A30D-BAC216142661}" type="pres">
      <dgm:prSet presAssocID="{DFF04F18-0A43-4D27-AD71-A2AAE0DAA54A}" presName="childTextBox" presStyleLbl="fgAccFollowNode1" presStyleIdx="1" presStyleCnt="3">
        <dgm:presLayoutVars>
          <dgm:bulletEnabled val="1"/>
        </dgm:presLayoutVars>
      </dgm:prSet>
      <dgm:spPr/>
    </dgm:pt>
    <dgm:pt modelId="{64C89689-2232-4E3C-8665-93B81E87BC77}" type="pres">
      <dgm:prSet presAssocID="{D41A7396-F2A3-4F54-A7BA-380F368A1BBA}" presName="childTextBox" presStyleLbl="fgAccFollowNode1" presStyleIdx="2" presStyleCnt="3">
        <dgm:presLayoutVars>
          <dgm:bulletEnabled val="1"/>
        </dgm:presLayoutVars>
      </dgm:prSet>
      <dgm:spPr/>
    </dgm:pt>
    <dgm:pt modelId="{50DECB6F-4681-412A-AFE0-B403EF843FFD}" type="pres">
      <dgm:prSet presAssocID="{ECDE3BC8-699B-44E0-BE66-0235947AC271}" presName="sp" presStyleCnt="0"/>
      <dgm:spPr/>
    </dgm:pt>
    <dgm:pt modelId="{1CEF9874-F7E2-41A7-A400-404E1A7F55A4}" type="pres">
      <dgm:prSet presAssocID="{E1BFEA53-D95D-4A85-9F25-D260E9D572F9}" presName="arrowAndChildren" presStyleCnt="0"/>
      <dgm:spPr/>
    </dgm:pt>
    <dgm:pt modelId="{B7138C58-D788-44A2-B3E5-68C0D2DFFC0F}" type="pres">
      <dgm:prSet presAssocID="{E1BFEA53-D95D-4A85-9F25-D260E9D572F9}" presName="parentTextArrow" presStyleLbl="node1" presStyleIdx="1" presStyleCnt="2" custScaleY="50526"/>
      <dgm:spPr/>
    </dgm:pt>
  </dgm:ptLst>
  <dgm:cxnLst>
    <dgm:cxn modelId="{0B0E1400-284C-4916-9408-490ED916BECD}" type="presOf" srcId="{D41A7396-F2A3-4F54-A7BA-380F368A1BBA}" destId="{64C89689-2232-4E3C-8665-93B81E87BC77}" srcOrd="0" destOrd="0" presId="urn:microsoft.com/office/officeart/2005/8/layout/process4"/>
    <dgm:cxn modelId="{83D1C533-67F7-4DC0-BD8D-81D764228501}" type="presOf" srcId="{1954A8FD-73BA-4DB4-B675-EA304A548391}" destId="{A732E678-433F-441C-83DA-DF28F5CC3570}" srcOrd="0" destOrd="0" presId="urn:microsoft.com/office/officeart/2005/8/layout/process4"/>
    <dgm:cxn modelId="{A1AFC338-6DBF-446C-8878-0786E3CCBEE8}" type="presOf" srcId="{ABB477FA-8A38-4DF1-A1BA-AA87A3C1FC7F}" destId="{705B0DEA-EA5F-4963-B5F7-2DBBDD97CC74}" srcOrd="1" destOrd="0" presId="urn:microsoft.com/office/officeart/2005/8/layout/process4"/>
    <dgm:cxn modelId="{C811633D-DC4C-44E4-B19F-45A3507BEE17}" srcId="{ABB477FA-8A38-4DF1-A1BA-AA87A3C1FC7F}" destId="{D41A7396-F2A3-4F54-A7BA-380F368A1BBA}" srcOrd="2" destOrd="0" parTransId="{A3CA6F7B-FBC7-4EB0-B839-FACB9C05A2DE}" sibTransId="{663DE50E-12B5-4539-9384-3DABD3743177}"/>
    <dgm:cxn modelId="{0680953E-B252-40B0-8643-27C1E4D40FE4}" type="presOf" srcId="{E1BFEA53-D95D-4A85-9F25-D260E9D572F9}" destId="{B7138C58-D788-44A2-B3E5-68C0D2DFFC0F}" srcOrd="0" destOrd="0" presId="urn:microsoft.com/office/officeart/2005/8/layout/process4"/>
    <dgm:cxn modelId="{155CF95F-967C-455C-807D-D4AADAF0EF76}" srcId="{C0534987-4CA3-47F7-A00E-AD6573692B3C}" destId="{E1BFEA53-D95D-4A85-9F25-D260E9D572F9}" srcOrd="0" destOrd="0" parTransId="{1036C99C-D8EB-4046-936D-E95477A9F245}" sibTransId="{ECDE3BC8-699B-44E0-BE66-0235947AC271}"/>
    <dgm:cxn modelId="{1D7E9767-883F-4628-8811-05ECEE8EF18B}" srcId="{ABB477FA-8A38-4DF1-A1BA-AA87A3C1FC7F}" destId="{DFF04F18-0A43-4D27-AD71-A2AAE0DAA54A}" srcOrd="1" destOrd="0" parTransId="{7EEA6BA3-1E11-4ECC-A210-6FC1FFC33077}" sibTransId="{A040E458-9FBA-4B49-8220-49785AD1D99B}"/>
    <dgm:cxn modelId="{7806DE57-981F-439E-AFF8-882093229090}" type="presOf" srcId="{ABB477FA-8A38-4DF1-A1BA-AA87A3C1FC7F}" destId="{A048A7B8-A3E4-4025-9B07-AF34E8DE992A}" srcOrd="0" destOrd="0" presId="urn:microsoft.com/office/officeart/2005/8/layout/process4"/>
    <dgm:cxn modelId="{7C8325B6-077B-4ADF-9D89-BF0B676AEEC1}" srcId="{ABB477FA-8A38-4DF1-A1BA-AA87A3C1FC7F}" destId="{1954A8FD-73BA-4DB4-B675-EA304A548391}" srcOrd="0" destOrd="0" parTransId="{4A4E6530-9F7D-45EB-A943-AE2C7469A960}" sibTransId="{736E928E-E061-4117-9282-3BBA939C1759}"/>
    <dgm:cxn modelId="{986A7AC2-B134-447D-A254-294A06444160}" type="presOf" srcId="{DFF04F18-0A43-4D27-AD71-A2AAE0DAA54A}" destId="{EF87229F-F261-4B27-A30D-BAC216142661}" srcOrd="0" destOrd="0" presId="urn:microsoft.com/office/officeart/2005/8/layout/process4"/>
    <dgm:cxn modelId="{B7BF82C7-164D-4DC8-8AA1-37DB10526FAA}" srcId="{C0534987-4CA3-47F7-A00E-AD6573692B3C}" destId="{ABB477FA-8A38-4DF1-A1BA-AA87A3C1FC7F}" srcOrd="1" destOrd="0" parTransId="{7A097595-4A00-4FDB-904F-3ACD96F0FF69}" sibTransId="{14EF09D8-3F07-45BB-971E-F9117C012B94}"/>
    <dgm:cxn modelId="{788E32EE-F089-4FFA-8436-1AB0B121A16A}" type="presOf" srcId="{C0534987-4CA3-47F7-A00E-AD6573692B3C}" destId="{10643F4A-4B37-436B-A5F6-26CC85C2D913}" srcOrd="0" destOrd="0" presId="urn:microsoft.com/office/officeart/2005/8/layout/process4"/>
    <dgm:cxn modelId="{7628B5F5-0B1D-4F4C-AFD1-12322EAE237B}" type="presParOf" srcId="{10643F4A-4B37-436B-A5F6-26CC85C2D913}" destId="{B947BFF0-3B4C-49F7-95B2-45EA8466FD0C}" srcOrd="0" destOrd="0" presId="urn:microsoft.com/office/officeart/2005/8/layout/process4"/>
    <dgm:cxn modelId="{FF64D422-3DE1-4EE0-908B-E0C37F71B89E}" type="presParOf" srcId="{B947BFF0-3B4C-49F7-95B2-45EA8466FD0C}" destId="{A048A7B8-A3E4-4025-9B07-AF34E8DE992A}" srcOrd="0" destOrd="0" presId="urn:microsoft.com/office/officeart/2005/8/layout/process4"/>
    <dgm:cxn modelId="{8DAA944A-F74E-435E-A6B3-8403C519E446}" type="presParOf" srcId="{B947BFF0-3B4C-49F7-95B2-45EA8466FD0C}" destId="{705B0DEA-EA5F-4963-B5F7-2DBBDD97CC74}" srcOrd="1" destOrd="0" presId="urn:microsoft.com/office/officeart/2005/8/layout/process4"/>
    <dgm:cxn modelId="{2921167A-2929-491C-AD4F-79952E94DD81}" type="presParOf" srcId="{B947BFF0-3B4C-49F7-95B2-45EA8466FD0C}" destId="{4885B694-5C92-44F8-9288-BCA63F6E3EE8}" srcOrd="2" destOrd="0" presId="urn:microsoft.com/office/officeart/2005/8/layout/process4"/>
    <dgm:cxn modelId="{C7E399B4-E05C-456A-B575-6C7907824391}" type="presParOf" srcId="{4885B694-5C92-44F8-9288-BCA63F6E3EE8}" destId="{A732E678-433F-441C-83DA-DF28F5CC3570}" srcOrd="0" destOrd="0" presId="urn:microsoft.com/office/officeart/2005/8/layout/process4"/>
    <dgm:cxn modelId="{023D7F9F-BB8C-405F-AF07-30BC4D25CAF2}" type="presParOf" srcId="{4885B694-5C92-44F8-9288-BCA63F6E3EE8}" destId="{EF87229F-F261-4B27-A30D-BAC216142661}" srcOrd="1" destOrd="0" presId="urn:microsoft.com/office/officeart/2005/8/layout/process4"/>
    <dgm:cxn modelId="{0DE2E7B3-26AA-4355-B9FF-99D92B5FAED8}" type="presParOf" srcId="{4885B694-5C92-44F8-9288-BCA63F6E3EE8}" destId="{64C89689-2232-4E3C-8665-93B81E87BC77}" srcOrd="2" destOrd="0" presId="urn:microsoft.com/office/officeart/2005/8/layout/process4"/>
    <dgm:cxn modelId="{567A0F2F-D7FF-4A8B-AEBF-3FDB3AF39ECA}" type="presParOf" srcId="{10643F4A-4B37-436B-A5F6-26CC85C2D913}" destId="{50DECB6F-4681-412A-AFE0-B403EF843FFD}" srcOrd="1" destOrd="0" presId="urn:microsoft.com/office/officeart/2005/8/layout/process4"/>
    <dgm:cxn modelId="{5A0F07D1-D9AC-440F-84ED-D5E1BC952262}" type="presParOf" srcId="{10643F4A-4B37-436B-A5F6-26CC85C2D913}" destId="{1CEF9874-F7E2-41A7-A400-404E1A7F55A4}" srcOrd="2" destOrd="0" presId="urn:microsoft.com/office/officeart/2005/8/layout/process4"/>
    <dgm:cxn modelId="{DCE85389-4AB7-4C8E-905B-504CEF752BFF}" type="presParOf" srcId="{1CEF9874-F7E2-41A7-A400-404E1A7F55A4}" destId="{B7138C58-D788-44A2-B3E5-68C0D2DFFC0F}"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93D23-0279-447D-AD96-D1A3413715F3}">
      <dsp:nvSpPr>
        <dsp:cNvPr id="0" name=""/>
        <dsp:cNvSpPr/>
      </dsp:nvSpPr>
      <dsp:spPr>
        <a:xfrm>
          <a:off x="21151" y="44881"/>
          <a:ext cx="5744743" cy="119851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The CMH Screener is based on the Idaho CMH CANS (Idaho’s version of the Child and Adolescent Needs and Strengths). </a:t>
          </a:r>
        </a:p>
        <a:p>
          <a:pPr marL="114300" lvl="1" indent="-114300" algn="l" defTabSz="622300">
            <a:lnSpc>
              <a:spcPct val="90000"/>
            </a:lnSpc>
            <a:spcBef>
              <a:spcPct val="0"/>
            </a:spcBef>
            <a:spcAft>
              <a:spcPct val="15000"/>
            </a:spcAft>
            <a:buChar char="•"/>
          </a:pPr>
          <a:r>
            <a:rPr lang="en-US" sz="1400" kern="1200" dirty="0"/>
            <a:t>The CANS is not a diagnostic tool.  Instead, it allows for the effective communication of a shared vision.</a:t>
          </a:r>
        </a:p>
      </dsp:txBody>
      <dsp:txXfrm>
        <a:off x="21151" y="44881"/>
        <a:ext cx="5744743" cy="1198519"/>
      </dsp:txXfrm>
    </dsp:sp>
    <dsp:sp modelId="{4A352EA1-0412-4897-88C5-D8DB8B1C4154}">
      <dsp:nvSpPr>
        <dsp:cNvPr id="0" name=""/>
        <dsp:cNvSpPr/>
      </dsp:nvSpPr>
      <dsp:spPr>
        <a:xfrm>
          <a:off x="6159" y="1443154"/>
          <a:ext cx="5774726" cy="119851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It is a tool used to support the transformation of children’s mental health (CMH) services in Idaho.  As part of the new System of Care for children’s mental health, the screener plays an important role in Idaho’s Youth Empowerment Services (YES).</a:t>
          </a:r>
        </a:p>
      </dsp:txBody>
      <dsp:txXfrm>
        <a:off x="6159" y="1443154"/>
        <a:ext cx="5774726" cy="1198519"/>
      </dsp:txXfrm>
    </dsp:sp>
    <dsp:sp modelId="{8EC75B85-4763-4229-9E0D-4D9AE837E2D5}">
      <dsp:nvSpPr>
        <dsp:cNvPr id="0" name=""/>
        <dsp:cNvSpPr/>
      </dsp:nvSpPr>
      <dsp:spPr>
        <a:xfrm>
          <a:off x="6159" y="2841427"/>
          <a:ext cx="5774726" cy="90301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The CMH Screener is designed to help providers identify unmet mental health needs, and to link families to further assessment and treatment.  It should be used when a practitioner suspects mental health concerns.</a:t>
          </a:r>
        </a:p>
      </dsp:txBody>
      <dsp:txXfrm>
        <a:off x="6159" y="2841427"/>
        <a:ext cx="5774726" cy="903012"/>
      </dsp:txXfrm>
    </dsp:sp>
    <dsp:sp modelId="{E0DEF9A3-B545-4CF8-B31F-B5C8D5902973}">
      <dsp:nvSpPr>
        <dsp:cNvPr id="0" name=""/>
        <dsp:cNvSpPr/>
      </dsp:nvSpPr>
      <dsp:spPr>
        <a:xfrm>
          <a:off x="13655" y="3944193"/>
          <a:ext cx="5774726" cy="55238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It is available in a printable paper version and an online version at </a:t>
          </a:r>
          <a:r>
            <a:rPr lang="en-US" sz="1600" kern="1200" dirty="0">
              <a:hlinkClick xmlns:r="http://schemas.openxmlformats.org/officeDocument/2006/relationships" r:id="rId1"/>
            </a:rPr>
            <a:t>www.IdahoCMHScreener.com</a:t>
          </a:r>
          <a:endParaRPr lang="en-US" sz="1600" kern="1200" dirty="0"/>
        </a:p>
      </dsp:txBody>
      <dsp:txXfrm>
        <a:off x="13655" y="3944193"/>
        <a:ext cx="5774726" cy="5523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73847-46C6-4F50-AD3A-5CD8F3848841}">
      <dsp:nvSpPr>
        <dsp:cNvPr id="0" name=""/>
        <dsp:cNvSpPr/>
      </dsp:nvSpPr>
      <dsp:spPr>
        <a:xfrm>
          <a:off x="0" y="160734"/>
          <a:ext cx="5410200" cy="83910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The CMH Screener was specifically designed for practitioners in a non-mental health setting.</a:t>
          </a:r>
        </a:p>
      </dsp:txBody>
      <dsp:txXfrm>
        <a:off x="40962" y="201696"/>
        <a:ext cx="5328276" cy="757185"/>
      </dsp:txXfrm>
    </dsp:sp>
    <dsp:sp modelId="{F5CF7355-E860-48E1-96A4-9482DBB92FBF}">
      <dsp:nvSpPr>
        <dsp:cNvPr id="0" name=""/>
        <dsp:cNvSpPr/>
      </dsp:nvSpPr>
      <dsp:spPr>
        <a:xfrm>
          <a:off x="0" y="1022235"/>
          <a:ext cx="5410200" cy="83910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The CMH Screening tool is much shorter than the CMH CANS, and can be completed anywhere.</a:t>
          </a:r>
        </a:p>
      </dsp:txBody>
      <dsp:txXfrm>
        <a:off x="40962" y="1063197"/>
        <a:ext cx="5328276" cy="757185"/>
      </dsp:txXfrm>
    </dsp:sp>
    <dsp:sp modelId="{FDC88C8C-E95A-4EF6-8CC1-01F6917C6FC4}">
      <dsp:nvSpPr>
        <dsp:cNvPr id="0" name=""/>
        <dsp:cNvSpPr/>
      </dsp:nvSpPr>
      <dsp:spPr>
        <a:xfrm>
          <a:off x="0" y="1905913"/>
          <a:ext cx="5410200" cy="83910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Certification for the screener is </a:t>
          </a:r>
          <a:r>
            <a:rPr lang="en-US" sz="1500" b="1" u="sng" kern="1200" dirty="0"/>
            <a:t>NOT</a:t>
          </a:r>
          <a:r>
            <a:rPr lang="en-US" sz="1500" kern="1200" dirty="0"/>
            <a:t> required</a:t>
          </a:r>
        </a:p>
      </dsp:txBody>
      <dsp:txXfrm>
        <a:off x="40962" y="1946875"/>
        <a:ext cx="5328276" cy="757185"/>
      </dsp:txXfrm>
    </dsp:sp>
    <dsp:sp modelId="{97E0585C-1777-46D8-8A75-F763BA57EB42}">
      <dsp:nvSpPr>
        <dsp:cNvPr id="0" name=""/>
        <dsp:cNvSpPr/>
      </dsp:nvSpPr>
      <dsp:spPr>
        <a:xfrm>
          <a:off x="0" y="2786854"/>
          <a:ext cx="5410200" cy="83910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It is easy to learn and has an excellent national, and international reputation among providers and other partners in the services system because it is easy to understand and act upon.  </a:t>
          </a:r>
        </a:p>
      </dsp:txBody>
      <dsp:txXfrm>
        <a:off x="40962" y="2827816"/>
        <a:ext cx="5328276" cy="757185"/>
      </dsp:txXfrm>
    </dsp:sp>
    <dsp:sp modelId="{8F1A32F9-AE97-42D8-B755-2C23B91437FF}">
      <dsp:nvSpPr>
        <dsp:cNvPr id="0" name=""/>
        <dsp:cNvSpPr/>
      </dsp:nvSpPr>
      <dsp:spPr>
        <a:xfrm>
          <a:off x="0" y="3669164"/>
          <a:ext cx="5410200" cy="83910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Early identification of mental health needs, when treated, leads to better outcomes.</a:t>
          </a:r>
        </a:p>
      </dsp:txBody>
      <dsp:txXfrm>
        <a:off x="40962" y="3710126"/>
        <a:ext cx="5328276" cy="7571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97983-8343-4895-B670-B15DF193C77F}">
      <dsp:nvSpPr>
        <dsp:cNvPr id="0" name=""/>
        <dsp:cNvSpPr/>
      </dsp:nvSpPr>
      <dsp:spPr>
        <a:xfrm>
          <a:off x="1637555" y="-251951"/>
          <a:ext cx="4344888" cy="4344888"/>
        </a:xfrm>
        <a:prstGeom prst="circularArrow">
          <a:avLst>
            <a:gd name="adj1" fmla="val 5689"/>
            <a:gd name="adj2" fmla="val 340510"/>
            <a:gd name="adj3" fmla="val 12395866"/>
            <a:gd name="adj4" fmla="val 18288299"/>
            <a:gd name="adj5" fmla="val 5908"/>
          </a:avLst>
        </a:prstGeom>
        <a:solidFill>
          <a:srgbClr val="92D050"/>
        </a:solidFill>
        <a:ln>
          <a:noFill/>
        </a:ln>
        <a:effectLst/>
      </dsp:spPr>
      <dsp:style>
        <a:lnRef idx="0">
          <a:scrgbClr r="0" g="0" b="0"/>
        </a:lnRef>
        <a:fillRef idx="1">
          <a:scrgbClr r="0" g="0" b="0"/>
        </a:fillRef>
        <a:effectRef idx="1">
          <a:scrgbClr r="0" g="0" b="0"/>
        </a:effectRef>
        <a:fontRef idx="minor"/>
      </dsp:style>
    </dsp:sp>
    <dsp:sp modelId="{F858F04F-0A4D-4332-8548-91CBDBAB6CFE}">
      <dsp:nvSpPr>
        <dsp:cNvPr id="0" name=""/>
        <dsp:cNvSpPr/>
      </dsp:nvSpPr>
      <dsp:spPr>
        <a:xfrm>
          <a:off x="2273349" y="205"/>
          <a:ext cx="3073300" cy="1536650"/>
        </a:xfrm>
        <a:prstGeom prst="roundRect">
          <a:avLst/>
        </a:prstGeom>
        <a:gradFill rotWithShape="0">
          <a:gsLst>
            <a:gs pos="0">
              <a:schemeClr val="lt1">
                <a:hueOff val="0"/>
                <a:satOff val="0"/>
                <a:lumOff val="0"/>
                <a:alphaOff val="0"/>
                <a:tint val="65000"/>
                <a:satMod val="120000"/>
                <a:lumMod val="107000"/>
              </a:schemeClr>
            </a:gs>
            <a:gs pos="50000">
              <a:schemeClr val="lt1">
                <a:hueOff val="0"/>
                <a:satOff val="0"/>
                <a:lumOff val="0"/>
                <a:alphaOff val="0"/>
                <a:tint val="70000"/>
                <a:satMod val="124000"/>
                <a:lumMod val="103000"/>
              </a:schemeClr>
            </a:gs>
            <a:gs pos="100000">
              <a:schemeClr val="lt1">
                <a:hueOff val="0"/>
                <a:satOff val="0"/>
                <a:lumOff val="0"/>
                <a:alphaOff val="0"/>
                <a:tint val="85000"/>
                <a:satMod val="12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The CMH Screening Form Reference Guide contains symptom and ratings descriptions for each CMH Screener item. It also contains helpful “questions to consider” to assist when rating an item. </a:t>
          </a:r>
        </a:p>
      </dsp:txBody>
      <dsp:txXfrm>
        <a:off x="2348362" y="75218"/>
        <a:ext cx="2923274" cy="1386624"/>
      </dsp:txXfrm>
    </dsp:sp>
    <dsp:sp modelId="{B67C86E9-AD09-46F2-8CD0-A6DC84607EDD}">
      <dsp:nvSpPr>
        <dsp:cNvPr id="0" name=""/>
        <dsp:cNvSpPr/>
      </dsp:nvSpPr>
      <dsp:spPr>
        <a:xfrm>
          <a:off x="3920081" y="2852429"/>
          <a:ext cx="3073300" cy="1536650"/>
        </a:xfrm>
        <a:prstGeom prst="roundRect">
          <a:avLst/>
        </a:prstGeom>
        <a:gradFill rotWithShape="0">
          <a:gsLst>
            <a:gs pos="0">
              <a:schemeClr val="lt1">
                <a:hueOff val="0"/>
                <a:satOff val="0"/>
                <a:lumOff val="0"/>
                <a:alphaOff val="0"/>
                <a:tint val="65000"/>
                <a:satMod val="120000"/>
                <a:lumMod val="107000"/>
              </a:schemeClr>
            </a:gs>
            <a:gs pos="50000">
              <a:schemeClr val="lt1">
                <a:hueOff val="0"/>
                <a:satOff val="0"/>
                <a:lumOff val="0"/>
                <a:alphaOff val="0"/>
                <a:tint val="70000"/>
                <a:satMod val="124000"/>
                <a:lumMod val="103000"/>
              </a:schemeClr>
            </a:gs>
            <a:gs pos="100000">
              <a:schemeClr val="lt1">
                <a:hueOff val="0"/>
                <a:satOff val="0"/>
                <a:lumOff val="0"/>
                <a:alphaOff val="0"/>
                <a:tint val="85000"/>
                <a:satMod val="12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Use the Reference Guide in conjunction with the CMH Screener form.</a:t>
          </a:r>
        </a:p>
      </dsp:txBody>
      <dsp:txXfrm>
        <a:off x="3995094" y="2927442"/>
        <a:ext cx="2923274" cy="1386624"/>
      </dsp:txXfrm>
    </dsp:sp>
    <dsp:sp modelId="{4B2260D4-17E6-4D1D-AF8B-0C9EBB935116}">
      <dsp:nvSpPr>
        <dsp:cNvPr id="0" name=""/>
        <dsp:cNvSpPr/>
      </dsp:nvSpPr>
      <dsp:spPr>
        <a:xfrm>
          <a:off x="626617" y="2852429"/>
          <a:ext cx="3073300" cy="1536650"/>
        </a:xfrm>
        <a:prstGeom prst="roundRect">
          <a:avLst/>
        </a:prstGeom>
        <a:gradFill rotWithShape="0">
          <a:gsLst>
            <a:gs pos="0">
              <a:schemeClr val="lt1">
                <a:hueOff val="0"/>
                <a:satOff val="0"/>
                <a:lumOff val="0"/>
                <a:alphaOff val="0"/>
                <a:tint val="65000"/>
                <a:satMod val="120000"/>
                <a:lumMod val="107000"/>
              </a:schemeClr>
            </a:gs>
            <a:gs pos="50000">
              <a:schemeClr val="lt1">
                <a:hueOff val="0"/>
                <a:satOff val="0"/>
                <a:lumOff val="0"/>
                <a:alphaOff val="0"/>
                <a:tint val="70000"/>
                <a:satMod val="124000"/>
                <a:lumMod val="103000"/>
              </a:schemeClr>
            </a:gs>
            <a:gs pos="100000">
              <a:schemeClr val="lt1">
                <a:hueOff val="0"/>
                <a:satOff val="0"/>
                <a:lumOff val="0"/>
                <a:alphaOff val="0"/>
                <a:tint val="85000"/>
                <a:satMod val="12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hlinkClick xmlns:r="http://schemas.openxmlformats.org/officeDocument/2006/relationships" r:id="rId1"/>
            </a:rPr>
            <a:t>CMH Screener Reference Guide</a:t>
          </a:r>
          <a:endParaRPr lang="en-US" sz="1400" kern="1200" dirty="0"/>
        </a:p>
      </dsp:txBody>
      <dsp:txXfrm>
        <a:off x="701630" y="2927442"/>
        <a:ext cx="2923274" cy="13866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08625-BB9A-452C-B51D-D2A28B8AEDF9}">
      <dsp:nvSpPr>
        <dsp:cNvPr id="0" name=""/>
        <dsp:cNvSpPr/>
      </dsp:nvSpPr>
      <dsp:spPr>
        <a:xfrm>
          <a:off x="677103" y="0"/>
          <a:ext cx="7673836" cy="4876800"/>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2ADC79E9-DB3D-47F1-8834-A4ECA6F1575A}">
      <dsp:nvSpPr>
        <dsp:cNvPr id="0" name=""/>
        <dsp:cNvSpPr/>
      </dsp:nvSpPr>
      <dsp:spPr>
        <a:xfrm>
          <a:off x="317" y="1463040"/>
          <a:ext cx="1105224" cy="1950720"/>
        </a:xfrm>
        <a:prstGeom prst="roundRect">
          <a:avLst/>
        </a:prstGeom>
        <a:gradFill rotWithShape="0">
          <a:gsLst>
            <a:gs pos="0">
              <a:schemeClr val="lt1">
                <a:hueOff val="0"/>
                <a:satOff val="0"/>
                <a:lumOff val="0"/>
                <a:alphaOff val="0"/>
                <a:tint val="65000"/>
                <a:satMod val="120000"/>
                <a:lumMod val="107000"/>
              </a:schemeClr>
            </a:gs>
            <a:gs pos="50000">
              <a:schemeClr val="lt1">
                <a:hueOff val="0"/>
                <a:satOff val="0"/>
                <a:lumOff val="0"/>
                <a:alphaOff val="0"/>
                <a:tint val="70000"/>
                <a:satMod val="124000"/>
                <a:lumMod val="103000"/>
              </a:schemeClr>
            </a:gs>
            <a:gs pos="100000">
              <a:schemeClr val="lt1">
                <a:hueOff val="0"/>
                <a:satOff val="0"/>
                <a:lumOff val="0"/>
                <a:alphaOff val="0"/>
                <a:tint val="85000"/>
                <a:satMod val="12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Review the CANS Screener Reference Guide</a:t>
          </a:r>
          <a:r>
            <a:rPr lang="en-US" sz="1200" kern="1200" dirty="0"/>
            <a:t>.</a:t>
          </a:r>
        </a:p>
      </dsp:txBody>
      <dsp:txXfrm>
        <a:off x="54270" y="1516993"/>
        <a:ext cx="997318" cy="1842814"/>
      </dsp:txXfrm>
    </dsp:sp>
    <dsp:sp modelId="{49E4D31E-9A58-4D5C-95FD-F9AB5C535BA9}">
      <dsp:nvSpPr>
        <dsp:cNvPr id="0" name=""/>
        <dsp:cNvSpPr/>
      </dsp:nvSpPr>
      <dsp:spPr>
        <a:xfrm>
          <a:off x="1263356" y="1463040"/>
          <a:ext cx="1111417" cy="1950720"/>
        </a:xfrm>
        <a:prstGeom prst="roundRect">
          <a:avLst/>
        </a:prstGeom>
        <a:gradFill rotWithShape="0">
          <a:gsLst>
            <a:gs pos="0">
              <a:schemeClr val="lt1">
                <a:hueOff val="0"/>
                <a:satOff val="0"/>
                <a:lumOff val="0"/>
                <a:alphaOff val="0"/>
                <a:tint val="65000"/>
                <a:satMod val="120000"/>
                <a:lumMod val="107000"/>
              </a:schemeClr>
            </a:gs>
            <a:gs pos="50000">
              <a:schemeClr val="lt1">
                <a:hueOff val="0"/>
                <a:satOff val="0"/>
                <a:lumOff val="0"/>
                <a:alphaOff val="0"/>
                <a:tint val="70000"/>
                <a:satMod val="124000"/>
                <a:lumMod val="103000"/>
              </a:schemeClr>
            </a:gs>
            <a:gs pos="100000">
              <a:schemeClr val="lt1">
                <a:hueOff val="0"/>
                <a:satOff val="0"/>
                <a:lumOff val="0"/>
                <a:alphaOff val="0"/>
                <a:tint val="85000"/>
                <a:satMod val="12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Understand how the </a:t>
          </a:r>
          <a:r>
            <a:rPr lang="en-US" sz="1200" u="sng" kern="1200" dirty="0">
              <a:solidFill>
                <a:schemeClr val="bg1"/>
              </a:solidFill>
            </a:rPr>
            <a:t>needs</a:t>
          </a:r>
          <a:r>
            <a:rPr lang="en-US" sz="1200" kern="1200" dirty="0">
              <a:solidFill>
                <a:schemeClr val="bg1"/>
              </a:solidFill>
            </a:rPr>
            <a:t> items are rated.</a:t>
          </a:r>
        </a:p>
      </dsp:txBody>
      <dsp:txXfrm>
        <a:off x="1317611" y="1517295"/>
        <a:ext cx="1002907" cy="1842210"/>
      </dsp:txXfrm>
    </dsp:sp>
    <dsp:sp modelId="{ABCB037A-5B2B-4201-92B7-F2FCA0BFB0A9}">
      <dsp:nvSpPr>
        <dsp:cNvPr id="0" name=""/>
        <dsp:cNvSpPr/>
      </dsp:nvSpPr>
      <dsp:spPr>
        <a:xfrm>
          <a:off x="2532588" y="1463040"/>
          <a:ext cx="1104514" cy="1950720"/>
        </a:xfrm>
        <a:prstGeom prst="roundRect">
          <a:avLst/>
        </a:prstGeom>
        <a:gradFill rotWithShape="0">
          <a:gsLst>
            <a:gs pos="0">
              <a:schemeClr val="lt1">
                <a:hueOff val="0"/>
                <a:satOff val="0"/>
                <a:lumOff val="0"/>
                <a:alphaOff val="0"/>
                <a:tint val="65000"/>
                <a:satMod val="120000"/>
                <a:lumMod val="107000"/>
              </a:schemeClr>
            </a:gs>
            <a:gs pos="50000">
              <a:schemeClr val="lt1">
                <a:hueOff val="0"/>
                <a:satOff val="0"/>
                <a:lumOff val="0"/>
                <a:alphaOff val="0"/>
                <a:tint val="70000"/>
                <a:satMod val="124000"/>
                <a:lumMod val="103000"/>
              </a:schemeClr>
            </a:gs>
            <a:gs pos="100000">
              <a:schemeClr val="lt1">
                <a:hueOff val="0"/>
                <a:satOff val="0"/>
                <a:lumOff val="0"/>
                <a:alphaOff val="0"/>
                <a:tint val="85000"/>
                <a:satMod val="12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bg1"/>
              </a:solidFill>
            </a:rPr>
            <a:t>Work</a:t>
          </a:r>
          <a:r>
            <a:rPr lang="en-US" sz="1200" kern="1200" dirty="0">
              <a:solidFill>
                <a:schemeClr val="bg1"/>
              </a:solidFill>
            </a:rPr>
            <a:t> together with the child/youth, family and other stakeholders to build consensus regarding the given rating. </a:t>
          </a:r>
        </a:p>
      </dsp:txBody>
      <dsp:txXfrm>
        <a:off x="2586506" y="1516958"/>
        <a:ext cx="996678" cy="1842884"/>
      </dsp:txXfrm>
    </dsp:sp>
    <dsp:sp modelId="{97C91DBA-3685-4DAD-968A-AF074450E35F}">
      <dsp:nvSpPr>
        <dsp:cNvPr id="0" name=""/>
        <dsp:cNvSpPr/>
      </dsp:nvSpPr>
      <dsp:spPr>
        <a:xfrm>
          <a:off x="3794917" y="1463040"/>
          <a:ext cx="1194563" cy="1950720"/>
        </a:xfrm>
        <a:prstGeom prst="roundRect">
          <a:avLst/>
        </a:prstGeom>
        <a:gradFill rotWithShape="0">
          <a:gsLst>
            <a:gs pos="0">
              <a:schemeClr val="lt1">
                <a:hueOff val="0"/>
                <a:satOff val="0"/>
                <a:lumOff val="0"/>
                <a:alphaOff val="0"/>
                <a:tint val="65000"/>
                <a:satMod val="120000"/>
                <a:lumMod val="107000"/>
              </a:schemeClr>
            </a:gs>
            <a:gs pos="50000">
              <a:schemeClr val="lt1">
                <a:hueOff val="0"/>
                <a:satOff val="0"/>
                <a:lumOff val="0"/>
                <a:alphaOff val="0"/>
                <a:tint val="70000"/>
                <a:satMod val="124000"/>
                <a:lumMod val="103000"/>
              </a:schemeClr>
            </a:gs>
            <a:gs pos="100000">
              <a:schemeClr val="lt1">
                <a:hueOff val="0"/>
                <a:satOff val="0"/>
                <a:lumOff val="0"/>
                <a:alphaOff val="0"/>
                <a:tint val="85000"/>
                <a:satMod val="12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Consider any existing information that may have been collected.</a:t>
          </a:r>
        </a:p>
      </dsp:txBody>
      <dsp:txXfrm>
        <a:off x="3853231" y="1521354"/>
        <a:ext cx="1077935" cy="1834092"/>
      </dsp:txXfrm>
    </dsp:sp>
    <dsp:sp modelId="{3BFF1A5A-AC81-4267-88BC-4AF2F962C461}">
      <dsp:nvSpPr>
        <dsp:cNvPr id="0" name=""/>
        <dsp:cNvSpPr/>
      </dsp:nvSpPr>
      <dsp:spPr>
        <a:xfrm>
          <a:off x="5147296" y="1463040"/>
          <a:ext cx="1178106" cy="1950720"/>
        </a:xfrm>
        <a:prstGeom prst="roundRect">
          <a:avLst/>
        </a:prstGeom>
        <a:gradFill rotWithShape="0">
          <a:gsLst>
            <a:gs pos="0">
              <a:schemeClr val="lt1">
                <a:hueOff val="0"/>
                <a:satOff val="0"/>
                <a:lumOff val="0"/>
                <a:alphaOff val="0"/>
                <a:tint val="65000"/>
                <a:satMod val="120000"/>
                <a:lumMod val="107000"/>
              </a:schemeClr>
            </a:gs>
            <a:gs pos="50000">
              <a:schemeClr val="lt1">
                <a:hueOff val="0"/>
                <a:satOff val="0"/>
                <a:lumOff val="0"/>
                <a:alphaOff val="0"/>
                <a:tint val="70000"/>
                <a:satMod val="124000"/>
                <a:lumMod val="103000"/>
              </a:schemeClr>
            </a:gs>
            <a:gs pos="100000">
              <a:schemeClr val="lt1">
                <a:hueOff val="0"/>
                <a:satOff val="0"/>
                <a:lumOff val="0"/>
                <a:alphaOff val="0"/>
                <a:tint val="85000"/>
                <a:satMod val="12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Ask open-ended questions to fill in information.</a:t>
          </a:r>
        </a:p>
      </dsp:txBody>
      <dsp:txXfrm>
        <a:off x="5204806" y="1520550"/>
        <a:ext cx="1063086" cy="1835700"/>
      </dsp:txXfrm>
    </dsp:sp>
    <dsp:sp modelId="{1741D796-518F-4FFB-9947-5803CCF4F385}">
      <dsp:nvSpPr>
        <dsp:cNvPr id="0" name=""/>
        <dsp:cNvSpPr/>
      </dsp:nvSpPr>
      <dsp:spPr>
        <a:xfrm>
          <a:off x="6483217" y="1463040"/>
          <a:ext cx="1163865" cy="1950720"/>
        </a:xfrm>
        <a:prstGeom prst="roundRect">
          <a:avLst/>
        </a:prstGeom>
        <a:gradFill rotWithShape="0">
          <a:gsLst>
            <a:gs pos="0">
              <a:schemeClr val="lt1">
                <a:hueOff val="0"/>
                <a:satOff val="0"/>
                <a:lumOff val="0"/>
                <a:alphaOff val="0"/>
                <a:tint val="65000"/>
                <a:satMod val="120000"/>
                <a:lumMod val="107000"/>
              </a:schemeClr>
            </a:gs>
            <a:gs pos="50000">
              <a:schemeClr val="lt1">
                <a:hueOff val="0"/>
                <a:satOff val="0"/>
                <a:lumOff val="0"/>
                <a:alphaOff val="0"/>
                <a:tint val="70000"/>
                <a:satMod val="124000"/>
                <a:lumMod val="103000"/>
              </a:schemeClr>
            </a:gs>
            <a:gs pos="100000">
              <a:schemeClr val="lt1">
                <a:hueOff val="0"/>
                <a:satOff val="0"/>
                <a:lumOff val="0"/>
                <a:alphaOff val="0"/>
                <a:tint val="85000"/>
                <a:satMod val="12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Complete the CANS Screener form with the child / family and stakeholders</a:t>
          </a:r>
        </a:p>
      </dsp:txBody>
      <dsp:txXfrm>
        <a:off x="6540032" y="1519855"/>
        <a:ext cx="1050235" cy="1837090"/>
      </dsp:txXfrm>
    </dsp:sp>
    <dsp:sp modelId="{2EDC3449-20FB-4E3A-9CB3-AAE96D322EF8}">
      <dsp:nvSpPr>
        <dsp:cNvPr id="0" name=""/>
        <dsp:cNvSpPr/>
      </dsp:nvSpPr>
      <dsp:spPr>
        <a:xfrm>
          <a:off x="7804897" y="1463040"/>
          <a:ext cx="1222828" cy="1950720"/>
        </a:xfrm>
        <a:prstGeom prst="roundRect">
          <a:avLst/>
        </a:prstGeom>
        <a:gradFill rotWithShape="0">
          <a:gsLst>
            <a:gs pos="0">
              <a:schemeClr val="lt1">
                <a:hueOff val="0"/>
                <a:satOff val="0"/>
                <a:lumOff val="0"/>
                <a:alphaOff val="0"/>
                <a:tint val="65000"/>
                <a:satMod val="120000"/>
                <a:lumMod val="107000"/>
              </a:schemeClr>
            </a:gs>
            <a:gs pos="50000">
              <a:schemeClr val="lt1">
                <a:hueOff val="0"/>
                <a:satOff val="0"/>
                <a:lumOff val="0"/>
                <a:alphaOff val="0"/>
                <a:tint val="70000"/>
                <a:satMod val="124000"/>
                <a:lumMod val="103000"/>
              </a:schemeClr>
            </a:gs>
            <a:gs pos="100000">
              <a:schemeClr val="lt1">
                <a:hueOff val="0"/>
                <a:satOff val="0"/>
                <a:lumOff val="0"/>
                <a:alphaOff val="0"/>
                <a:tint val="85000"/>
                <a:satMod val="12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Discuss the ratings and outcome with the child and/or family</a:t>
          </a:r>
        </a:p>
      </dsp:txBody>
      <dsp:txXfrm>
        <a:off x="7864591" y="1522734"/>
        <a:ext cx="1103440" cy="18313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7EF22-39D9-4EB1-8241-371C0CC93AF1}">
      <dsp:nvSpPr>
        <dsp:cNvPr id="0" name=""/>
        <dsp:cNvSpPr/>
      </dsp:nvSpPr>
      <dsp:spPr>
        <a:xfrm>
          <a:off x="-64286" y="-180970"/>
          <a:ext cx="3066686" cy="2962240"/>
        </a:xfrm>
        <a:prstGeom prst="circularArrow">
          <a:avLst>
            <a:gd name="adj1" fmla="val 10980"/>
            <a:gd name="adj2" fmla="val 1142322"/>
            <a:gd name="adj3" fmla="val 9000000"/>
            <a:gd name="adj4" fmla="val 10800000"/>
            <a:gd name="adj5" fmla="val 125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120250-90E1-4167-9160-01DB1E54F550}">
      <dsp:nvSpPr>
        <dsp:cNvPr id="0" name=""/>
        <dsp:cNvSpPr/>
      </dsp:nvSpPr>
      <dsp:spPr>
        <a:xfrm>
          <a:off x="2926773" y="104734"/>
          <a:ext cx="5212164" cy="2457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Example: If a need is identified, but it is not interfering with level of functioning, the need should be monitored (Watchful waiting/prevention/additional assessment). A rating of 1 would be given.</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Example: Is the need interfering with functioning? If YES, this would mean the need requires a therapeutic action or intervention (Action/intervention required). A rating of 2 would be given. </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a:t>Example: Is the need dangerous or disabling? If YES, this would mean the need requires immediate action or intervention. Arating of 3 would be given.</a:t>
          </a:r>
          <a:endParaRPr lang="en-US" sz="1400" kern="1200" dirty="0"/>
        </a:p>
      </dsp:txBody>
      <dsp:txXfrm>
        <a:off x="2926773" y="104734"/>
        <a:ext cx="5212164" cy="2457491"/>
      </dsp:txXfrm>
    </dsp:sp>
    <dsp:sp modelId="{DBFB7089-0549-4570-831C-3209BCD24C0B}">
      <dsp:nvSpPr>
        <dsp:cNvPr id="0" name=""/>
        <dsp:cNvSpPr/>
      </dsp:nvSpPr>
      <dsp:spPr>
        <a:xfrm>
          <a:off x="773930" y="657226"/>
          <a:ext cx="1463805" cy="1171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The level of need is determined in conjunction with the appropriate action level. </a:t>
          </a:r>
        </a:p>
      </dsp:txBody>
      <dsp:txXfrm>
        <a:off x="773930" y="657226"/>
        <a:ext cx="1463805" cy="11718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B0DEA-EA5F-4963-B5F7-2DBBDD97CC74}">
      <dsp:nvSpPr>
        <dsp:cNvPr id="0" name=""/>
        <dsp:cNvSpPr/>
      </dsp:nvSpPr>
      <dsp:spPr>
        <a:xfrm>
          <a:off x="0" y="2099214"/>
          <a:ext cx="6400800" cy="214781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Example: </a:t>
          </a:r>
        </a:p>
        <a:p>
          <a:pPr marL="0" lvl="0" indent="0" algn="ctr" defTabSz="977900">
            <a:lnSpc>
              <a:spcPct val="90000"/>
            </a:lnSpc>
            <a:spcBef>
              <a:spcPct val="0"/>
            </a:spcBef>
            <a:spcAft>
              <a:spcPct val="35000"/>
            </a:spcAft>
            <a:buNone/>
          </a:pPr>
          <a:r>
            <a:rPr lang="en-US" sz="2200" kern="1200" dirty="0"/>
            <a:t>Anxiety: Questions to consider</a:t>
          </a:r>
        </a:p>
      </dsp:txBody>
      <dsp:txXfrm>
        <a:off x="0" y="2099214"/>
        <a:ext cx="6400800" cy="1159821"/>
      </dsp:txXfrm>
    </dsp:sp>
    <dsp:sp modelId="{A732E678-433F-441C-83DA-DF28F5CC3570}">
      <dsp:nvSpPr>
        <dsp:cNvPr id="0" name=""/>
        <dsp:cNvSpPr/>
      </dsp:nvSpPr>
      <dsp:spPr>
        <a:xfrm>
          <a:off x="3125" y="3228178"/>
          <a:ext cx="2131516" cy="1266287"/>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Does the individual have any problems with anxiety or fearfulness? </a:t>
          </a:r>
        </a:p>
      </dsp:txBody>
      <dsp:txXfrm>
        <a:off x="3125" y="3228178"/>
        <a:ext cx="2131516" cy="1266287"/>
      </dsp:txXfrm>
    </dsp:sp>
    <dsp:sp modelId="{EF87229F-F261-4B27-A30D-BAC216142661}">
      <dsp:nvSpPr>
        <dsp:cNvPr id="0" name=""/>
        <dsp:cNvSpPr/>
      </dsp:nvSpPr>
      <dsp:spPr>
        <a:xfrm>
          <a:off x="2134641" y="3228178"/>
          <a:ext cx="2131516" cy="1266287"/>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Is the individual avoiding normal activities out of fear?.</a:t>
          </a:r>
        </a:p>
      </dsp:txBody>
      <dsp:txXfrm>
        <a:off x="2134641" y="3228178"/>
        <a:ext cx="2131516" cy="1266287"/>
      </dsp:txXfrm>
    </dsp:sp>
    <dsp:sp modelId="{64C89689-2232-4E3C-8665-93B81E87BC77}">
      <dsp:nvSpPr>
        <dsp:cNvPr id="0" name=""/>
        <dsp:cNvSpPr/>
      </dsp:nvSpPr>
      <dsp:spPr>
        <a:xfrm>
          <a:off x="4266158" y="3228178"/>
          <a:ext cx="2131516" cy="1266287"/>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Does the individual act frightened or afraid?</a:t>
          </a:r>
        </a:p>
      </dsp:txBody>
      <dsp:txXfrm>
        <a:off x="4266158" y="3228178"/>
        <a:ext cx="2131516" cy="1266287"/>
      </dsp:txXfrm>
    </dsp:sp>
    <dsp:sp modelId="{B7138C58-D788-44A2-B3E5-68C0D2DFFC0F}">
      <dsp:nvSpPr>
        <dsp:cNvPr id="0" name=""/>
        <dsp:cNvSpPr/>
      </dsp:nvSpPr>
      <dsp:spPr>
        <a:xfrm rot="10800000">
          <a:off x="0" y="1333"/>
          <a:ext cx="6400800" cy="2139172"/>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Each core item contains” Questions to Consider” in the CMH Screener Reference Guide. These questions can assist in determining the level of rating.</a:t>
          </a:r>
        </a:p>
      </dsp:txBody>
      <dsp:txXfrm rot="10800000">
        <a:off x="0" y="1333"/>
        <a:ext cx="6400800" cy="138997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78A25E3-17B0-4F97-9232-5FFC2BF618E0}" type="datetimeFigureOut">
              <a:rPr lang="en-US" smtClean="0"/>
              <a:t>6/25/2019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AE639AE-7382-4F10-AE19-99F4A4E5F2B7}" type="slidenum">
              <a:rPr lang="en-US" smtClean="0"/>
              <a:t>‹#›</a:t>
            </a:fld>
            <a:endParaRPr lang="en-US"/>
          </a:p>
        </p:txBody>
      </p:sp>
    </p:spTree>
    <p:extLst>
      <p:ext uri="{BB962C8B-B14F-4D97-AF65-F5344CB8AC3E}">
        <p14:creationId xmlns:p14="http://schemas.microsoft.com/office/powerpoint/2010/main" val="1750416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527CA1A-2183-4B02-BDCF-D572B6C08A0B}" type="datetimeFigureOut">
              <a:rPr lang="en-US" smtClean="0"/>
              <a:t>6/25/2019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57516C7-257C-4C7A-B3D1-3B41F14FA09A}" type="slidenum">
              <a:rPr lang="en-US" smtClean="0"/>
              <a:t>‹#›</a:t>
            </a:fld>
            <a:endParaRPr lang="en-US"/>
          </a:p>
        </p:txBody>
      </p:sp>
    </p:spTree>
    <p:extLst>
      <p:ext uri="{BB962C8B-B14F-4D97-AF65-F5344CB8AC3E}">
        <p14:creationId xmlns:p14="http://schemas.microsoft.com/office/powerpoint/2010/main" val="3067906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7516C7-257C-4C7A-B3D1-3B41F14FA09A}" type="slidenum">
              <a:rPr lang="en-US" smtClean="0"/>
              <a:t>1</a:t>
            </a:fld>
            <a:endParaRPr lang="en-US"/>
          </a:p>
        </p:txBody>
      </p:sp>
    </p:spTree>
    <p:extLst>
      <p:ext uri="{BB962C8B-B14F-4D97-AF65-F5344CB8AC3E}">
        <p14:creationId xmlns:p14="http://schemas.microsoft.com/office/powerpoint/2010/main" val="2591559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7516C7-257C-4C7A-B3D1-3B41F14FA09A}" type="slidenum">
              <a:rPr lang="en-US" smtClean="0"/>
              <a:t>11</a:t>
            </a:fld>
            <a:endParaRPr lang="en-US"/>
          </a:p>
        </p:txBody>
      </p:sp>
    </p:spTree>
    <p:extLst>
      <p:ext uri="{BB962C8B-B14F-4D97-AF65-F5344CB8AC3E}">
        <p14:creationId xmlns:p14="http://schemas.microsoft.com/office/powerpoint/2010/main" val="508733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7516C7-257C-4C7A-B3D1-3B41F14FA09A}" type="slidenum">
              <a:rPr lang="en-US" smtClean="0"/>
              <a:t>12</a:t>
            </a:fld>
            <a:endParaRPr lang="en-US"/>
          </a:p>
        </p:txBody>
      </p:sp>
    </p:spTree>
    <p:extLst>
      <p:ext uri="{BB962C8B-B14F-4D97-AF65-F5344CB8AC3E}">
        <p14:creationId xmlns:p14="http://schemas.microsoft.com/office/powerpoint/2010/main" val="980032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7516C7-257C-4C7A-B3D1-3B41F14FA09A}" type="slidenum">
              <a:rPr lang="en-US" smtClean="0"/>
              <a:t>13</a:t>
            </a:fld>
            <a:endParaRPr lang="en-US"/>
          </a:p>
        </p:txBody>
      </p:sp>
    </p:spTree>
    <p:extLst>
      <p:ext uri="{BB962C8B-B14F-4D97-AF65-F5344CB8AC3E}">
        <p14:creationId xmlns:p14="http://schemas.microsoft.com/office/powerpoint/2010/main" val="2552408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7516C7-257C-4C7A-B3D1-3B41F14FA09A}" type="slidenum">
              <a:rPr lang="en-US" smtClean="0"/>
              <a:t>14</a:t>
            </a:fld>
            <a:endParaRPr lang="en-US"/>
          </a:p>
        </p:txBody>
      </p:sp>
    </p:spTree>
    <p:extLst>
      <p:ext uri="{BB962C8B-B14F-4D97-AF65-F5344CB8AC3E}">
        <p14:creationId xmlns:p14="http://schemas.microsoft.com/office/powerpoint/2010/main" val="1630883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7516C7-257C-4C7A-B3D1-3B41F14FA09A}" type="slidenum">
              <a:rPr lang="en-US" smtClean="0"/>
              <a:t>15</a:t>
            </a:fld>
            <a:endParaRPr lang="en-US"/>
          </a:p>
        </p:txBody>
      </p:sp>
    </p:spTree>
    <p:extLst>
      <p:ext uri="{BB962C8B-B14F-4D97-AF65-F5344CB8AC3E}">
        <p14:creationId xmlns:p14="http://schemas.microsoft.com/office/powerpoint/2010/main" val="2847915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7516C7-257C-4C7A-B3D1-3B41F14FA09A}" type="slidenum">
              <a:rPr lang="en-US" smtClean="0"/>
              <a:t>16</a:t>
            </a:fld>
            <a:endParaRPr lang="en-US"/>
          </a:p>
        </p:txBody>
      </p:sp>
    </p:spTree>
    <p:extLst>
      <p:ext uri="{BB962C8B-B14F-4D97-AF65-F5344CB8AC3E}">
        <p14:creationId xmlns:p14="http://schemas.microsoft.com/office/powerpoint/2010/main" val="3797242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7516C7-257C-4C7A-B3D1-3B41F14FA09A}" type="slidenum">
              <a:rPr lang="en-US" smtClean="0"/>
              <a:t>17</a:t>
            </a:fld>
            <a:endParaRPr lang="en-US"/>
          </a:p>
        </p:txBody>
      </p:sp>
    </p:spTree>
    <p:extLst>
      <p:ext uri="{BB962C8B-B14F-4D97-AF65-F5344CB8AC3E}">
        <p14:creationId xmlns:p14="http://schemas.microsoft.com/office/powerpoint/2010/main" val="1237444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7516C7-257C-4C7A-B3D1-3B41F14FA09A}" type="slidenum">
              <a:rPr lang="en-US" smtClean="0"/>
              <a:t>18</a:t>
            </a:fld>
            <a:endParaRPr lang="en-US"/>
          </a:p>
        </p:txBody>
      </p:sp>
    </p:spTree>
    <p:extLst>
      <p:ext uri="{BB962C8B-B14F-4D97-AF65-F5344CB8AC3E}">
        <p14:creationId xmlns:p14="http://schemas.microsoft.com/office/powerpoint/2010/main" val="1724289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7516C7-257C-4C7A-B3D1-3B41F14FA09A}" type="slidenum">
              <a:rPr lang="en-US" smtClean="0"/>
              <a:t>2</a:t>
            </a:fld>
            <a:endParaRPr lang="en-US"/>
          </a:p>
        </p:txBody>
      </p:sp>
    </p:spTree>
    <p:extLst>
      <p:ext uri="{BB962C8B-B14F-4D97-AF65-F5344CB8AC3E}">
        <p14:creationId xmlns:p14="http://schemas.microsoft.com/office/powerpoint/2010/main" val="2919069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7516C7-257C-4C7A-B3D1-3B41F14FA09A}" type="slidenum">
              <a:rPr lang="en-US" smtClean="0"/>
              <a:t>3</a:t>
            </a:fld>
            <a:endParaRPr lang="en-US"/>
          </a:p>
        </p:txBody>
      </p:sp>
    </p:spTree>
    <p:extLst>
      <p:ext uri="{BB962C8B-B14F-4D97-AF65-F5344CB8AC3E}">
        <p14:creationId xmlns:p14="http://schemas.microsoft.com/office/powerpoint/2010/main" val="2850896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7516C7-257C-4C7A-B3D1-3B41F14FA09A}" type="slidenum">
              <a:rPr lang="en-US" smtClean="0"/>
              <a:t>4</a:t>
            </a:fld>
            <a:endParaRPr lang="en-US"/>
          </a:p>
        </p:txBody>
      </p:sp>
    </p:spTree>
    <p:extLst>
      <p:ext uri="{BB962C8B-B14F-4D97-AF65-F5344CB8AC3E}">
        <p14:creationId xmlns:p14="http://schemas.microsoft.com/office/powerpoint/2010/main" val="4091810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7516C7-257C-4C7A-B3D1-3B41F14FA09A}" type="slidenum">
              <a:rPr lang="en-US" smtClean="0"/>
              <a:t>5</a:t>
            </a:fld>
            <a:endParaRPr lang="en-US"/>
          </a:p>
        </p:txBody>
      </p:sp>
    </p:spTree>
    <p:extLst>
      <p:ext uri="{BB962C8B-B14F-4D97-AF65-F5344CB8AC3E}">
        <p14:creationId xmlns:p14="http://schemas.microsoft.com/office/powerpoint/2010/main" val="71500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7516C7-257C-4C7A-B3D1-3B41F14FA09A}" type="slidenum">
              <a:rPr lang="en-US" smtClean="0"/>
              <a:t>7</a:t>
            </a:fld>
            <a:endParaRPr lang="en-US"/>
          </a:p>
        </p:txBody>
      </p:sp>
    </p:spTree>
    <p:extLst>
      <p:ext uri="{BB962C8B-B14F-4D97-AF65-F5344CB8AC3E}">
        <p14:creationId xmlns:p14="http://schemas.microsoft.com/office/powerpoint/2010/main" val="1764602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7516C7-257C-4C7A-B3D1-3B41F14FA09A}" type="slidenum">
              <a:rPr lang="en-US" smtClean="0"/>
              <a:t>8</a:t>
            </a:fld>
            <a:endParaRPr lang="en-US"/>
          </a:p>
        </p:txBody>
      </p:sp>
    </p:spTree>
    <p:extLst>
      <p:ext uri="{BB962C8B-B14F-4D97-AF65-F5344CB8AC3E}">
        <p14:creationId xmlns:p14="http://schemas.microsoft.com/office/powerpoint/2010/main" val="3360777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7516C7-257C-4C7A-B3D1-3B41F14FA09A}" type="slidenum">
              <a:rPr lang="en-US" smtClean="0"/>
              <a:t>9</a:t>
            </a:fld>
            <a:endParaRPr lang="en-US"/>
          </a:p>
        </p:txBody>
      </p:sp>
    </p:spTree>
    <p:extLst>
      <p:ext uri="{BB962C8B-B14F-4D97-AF65-F5344CB8AC3E}">
        <p14:creationId xmlns:p14="http://schemas.microsoft.com/office/powerpoint/2010/main" val="2930293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7516C7-257C-4C7A-B3D1-3B41F14FA09A}" type="slidenum">
              <a:rPr lang="en-US" smtClean="0"/>
              <a:t>10</a:t>
            </a:fld>
            <a:endParaRPr lang="en-US"/>
          </a:p>
        </p:txBody>
      </p:sp>
    </p:spTree>
    <p:extLst>
      <p:ext uri="{BB962C8B-B14F-4D97-AF65-F5344CB8AC3E}">
        <p14:creationId xmlns:p14="http://schemas.microsoft.com/office/powerpoint/2010/main" val="1969328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7FC513-61F5-4003-9E7D-430AE47F88B2}" type="datetime1">
              <a:rPr lang="en-US" smtClean="0"/>
              <a:t>6/25/2019</a:t>
            </a:fld>
            <a:endParaRPr lang="en-US"/>
          </a:p>
        </p:txBody>
      </p:sp>
      <p:sp>
        <p:nvSpPr>
          <p:cNvPr id="5" name="Footer Placeholder 4"/>
          <p:cNvSpPr>
            <a:spLocks noGrp="1"/>
          </p:cNvSpPr>
          <p:nvPr>
            <p:ph type="ftr" sz="quarter" idx="11"/>
          </p:nvPr>
        </p:nvSpPr>
        <p:spPr/>
        <p:txBody>
          <a:bodyPr/>
          <a:lstStyle/>
          <a:p>
            <a:r>
              <a:rPr lang="en-US"/>
              <a:t>IACJJA, McCall </a:t>
            </a:r>
          </a:p>
        </p:txBody>
      </p:sp>
      <p:sp>
        <p:nvSpPr>
          <p:cNvPr id="6" name="Slide Number Placeholder 5"/>
          <p:cNvSpPr>
            <a:spLocks noGrp="1"/>
          </p:cNvSpPr>
          <p:nvPr>
            <p:ph type="sldNum" sz="quarter" idx="12"/>
          </p:nvPr>
        </p:nvSpPr>
        <p:spPr/>
        <p:txBody>
          <a:bodyPr/>
          <a:lstStyle/>
          <a:p>
            <a:fld id="{C1F82DF0-9724-4368-A069-E1C238727568}" type="slidenum">
              <a:rPr lang="en-US" smtClean="0"/>
              <a:t>‹#›</a:t>
            </a:fld>
            <a:endParaRPr lang="en-US"/>
          </a:p>
        </p:txBody>
      </p:sp>
    </p:spTree>
    <p:extLst>
      <p:ext uri="{BB962C8B-B14F-4D97-AF65-F5344CB8AC3E}">
        <p14:creationId xmlns:p14="http://schemas.microsoft.com/office/powerpoint/2010/main" val="3229474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FDED7D-B9A1-46A9-945E-32700B68AFE6}" type="datetime1">
              <a:rPr lang="en-US" smtClean="0"/>
              <a:t>6/25/2019</a:t>
            </a:fld>
            <a:endParaRPr lang="en-US"/>
          </a:p>
        </p:txBody>
      </p:sp>
      <p:sp>
        <p:nvSpPr>
          <p:cNvPr id="5" name="Footer Placeholder 4"/>
          <p:cNvSpPr>
            <a:spLocks noGrp="1"/>
          </p:cNvSpPr>
          <p:nvPr>
            <p:ph type="ftr" sz="quarter" idx="11"/>
          </p:nvPr>
        </p:nvSpPr>
        <p:spPr/>
        <p:txBody>
          <a:bodyPr/>
          <a:lstStyle/>
          <a:p>
            <a:r>
              <a:rPr lang="en-US"/>
              <a:t>IACJJA, McCall </a:t>
            </a:r>
          </a:p>
        </p:txBody>
      </p:sp>
      <p:sp>
        <p:nvSpPr>
          <p:cNvPr id="6" name="Slide Number Placeholder 5"/>
          <p:cNvSpPr>
            <a:spLocks noGrp="1"/>
          </p:cNvSpPr>
          <p:nvPr>
            <p:ph type="sldNum" sz="quarter" idx="12"/>
          </p:nvPr>
        </p:nvSpPr>
        <p:spPr/>
        <p:txBody>
          <a:bodyPr/>
          <a:lstStyle/>
          <a:p>
            <a:fld id="{C1F82DF0-9724-4368-A069-E1C238727568}" type="slidenum">
              <a:rPr lang="en-US" smtClean="0"/>
              <a:t>‹#›</a:t>
            </a:fld>
            <a:endParaRPr lang="en-US"/>
          </a:p>
        </p:txBody>
      </p:sp>
    </p:spTree>
    <p:extLst>
      <p:ext uri="{BB962C8B-B14F-4D97-AF65-F5344CB8AC3E}">
        <p14:creationId xmlns:p14="http://schemas.microsoft.com/office/powerpoint/2010/main" val="2996466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E63ED1A9-584F-44C4-8DC0-86B04E7680BF}" type="datetime1">
              <a:rPr lang="en-US" smtClean="0"/>
              <a:t>6/25/2019</a:t>
            </a:fld>
            <a:endParaRPr lang="en-US"/>
          </a:p>
        </p:txBody>
      </p:sp>
      <p:sp>
        <p:nvSpPr>
          <p:cNvPr id="5" name="Footer Placeholder 4"/>
          <p:cNvSpPr>
            <a:spLocks noGrp="1"/>
          </p:cNvSpPr>
          <p:nvPr>
            <p:ph type="ftr" sz="quarter" idx="11"/>
          </p:nvPr>
        </p:nvSpPr>
        <p:spPr>
          <a:xfrm>
            <a:off x="2832102" y="6422855"/>
            <a:ext cx="3209752" cy="365125"/>
          </a:xfrm>
        </p:spPr>
        <p:txBody>
          <a:bodyPr/>
          <a:lstStyle/>
          <a:p>
            <a:r>
              <a:rPr lang="en-US"/>
              <a:t>IACJJA, McCall </a:t>
            </a:r>
          </a:p>
        </p:txBody>
      </p:sp>
      <p:sp>
        <p:nvSpPr>
          <p:cNvPr id="6" name="Slide Number Placeholder 5"/>
          <p:cNvSpPr>
            <a:spLocks noGrp="1"/>
          </p:cNvSpPr>
          <p:nvPr>
            <p:ph type="sldNum" sz="quarter" idx="12"/>
          </p:nvPr>
        </p:nvSpPr>
        <p:spPr>
          <a:xfrm>
            <a:off x="6054787" y="6422855"/>
            <a:ext cx="659819" cy="365125"/>
          </a:xfrm>
        </p:spPr>
        <p:txBody>
          <a:bodyPr/>
          <a:lstStyle/>
          <a:p>
            <a:fld id="{C1F82DF0-9724-4368-A069-E1C238727568}" type="slidenum">
              <a:rPr lang="en-US" smtClean="0"/>
              <a:t>‹#›</a:t>
            </a:fld>
            <a:endParaRPr lang="en-US"/>
          </a:p>
        </p:txBody>
      </p:sp>
    </p:spTree>
    <p:extLst>
      <p:ext uri="{BB962C8B-B14F-4D97-AF65-F5344CB8AC3E}">
        <p14:creationId xmlns:p14="http://schemas.microsoft.com/office/powerpoint/2010/main" val="2920599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8BC37F-2A79-4A3F-9AB6-DAA15A55E717}" type="datetime1">
              <a:rPr lang="en-US" smtClean="0"/>
              <a:t>6/25/2019</a:t>
            </a:fld>
            <a:endParaRPr lang="en-US"/>
          </a:p>
        </p:txBody>
      </p:sp>
      <p:sp>
        <p:nvSpPr>
          <p:cNvPr id="5" name="Footer Placeholder 4"/>
          <p:cNvSpPr>
            <a:spLocks noGrp="1"/>
          </p:cNvSpPr>
          <p:nvPr>
            <p:ph type="ftr" sz="quarter" idx="11"/>
          </p:nvPr>
        </p:nvSpPr>
        <p:spPr/>
        <p:txBody>
          <a:bodyPr/>
          <a:lstStyle/>
          <a:p>
            <a:r>
              <a:rPr lang="en-US"/>
              <a:t>IACJJA, McCall </a:t>
            </a:r>
          </a:p>
        </p:txBody>
      </p:sp>
      <p:sp>
        <p:nvSpPr>
          <p:cNvPr id="6" name="Slide Number Placeholder 5"/>
          <p:cNvSpPr>
            <a:spLocks noGrp="1"/>
          </p:cNvSpPr>
          <p:nvPr>
            <p:ph type="sldNum" sz="quarter" idx="12"/>
          </p:nvPr>
        </p:nvSpPr>
        <p:spPr/>
        <p:txBody>
          <a:bodyPr/>
          <a:lstStyle/>
          <a:p>
            <a:fld id="{C1F82DF0-9724-4368-A069-E1C238727568}" type="slidenum">
              <a:rPr lang="en-US" smtClean="0"/>
              <a:t>‹#›</a:t>
            </a:fld>
            <a:endParaRPr lang="en-US"/>
          </a:p>
        </p:txBody>
      </p:sp>
    </p:spTree>
    <p:extLst>
      <p:ext uri="{BB962C8B-B14F-4D97-AF65-F5344CB8AC3E}">
        <p14:creationId xmlns:p14="http://schemas.microsoft.com/office/powerpoint/2010/main" val="329161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27745AE1-5DCC-4D58-9750-4FBA6D712A0D}" type="datetime1">
              <a:rPr lang="en-US" smtClean="0"/>
              <a:t>6/25/2019</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IACJJA, McCall </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1F82DF0-9724-4368-A069-E1C238727568}" type="slidenum">
              <a:rPr lang="en-US" smtClean="0"/>
              <a:t>‹#›</a:t>
            </a:fld>
            <a:endParaRPr lang="en-US"/>
          </a:p>
        </p:txBody>
      </p:sp>
    </p:spTree>
    <p:extLst>
      <p:ext uri="{BB962C8B-B14F-4D97-AF65-F5344CB8AC3E}">
        <p14:creationId xmlns:p14="http://schemas.microsoft.com/office/powerpoint/2010/main" val="200955772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250BD8-7988-4C3F-B2F8-49FE3544D8CD}" type="datetime1">
              <a:rPr lang="en-US" smtClean="0"/>
              <a:t>6/25/2019</a:t>
            </a:fld>
            <a:endParaRPr lang="en-US"/>
          </a:p>
        </p:txBody>
      </p:sp>
      <p:sp>
        <p:nvSpPr>
          <p:cNvPr id="6" name="Footer Placeholder 5"/>
          <p:cNvSpPr>
            <a:spLocks noGrp="1"/>
          </p:cNvSpPr>
          <p:nvPr>
            <p:ph type="ftr" sz="quarter" idx="11"/>
          </p:nvPr>
        </p:nvSpPr>
        <p:spPr/>
        <p:txBody>
          <a:bodyPr/>
          <a:lstStyle/>
          <a:p>
            <a:r>
              <a:rPr lang="en-US"/>
              <a:t>IACJJA, McCall </a:t>
            </a:r>
          </a:p>
        </p:txBody>
      </p:sp>
      <p:sp>
        <p:nvSpPr>
          <p:cNvPr id="7" name="Slide Number Placeholder 6"/>
          <p:cNvSpPr>
            <a:spLocks noGrp="1"/>
          </p:cNvSpPr>
          <p:nvPr>
            <p:ph type="sldNum" sz="quarter" idx="12"/>
          </p:nvPr>
        </p:nvSpPr>
        <p:spPr/>
        <p:txBody>
          <a:bodyPr/>
          <a:lstStyle/>
          <a:p>
            <a:fld id="{C1F82DF0-9724-4368-A069-E1C238727568}" type="slidenum">
              <a:rPr lang="en-US" smtClean="0"/>
              <a:t>‹#›</a:t>
            </a:fld>
            <a:endParaRPr lang="en-US"/>
          </a:p>
        </p:txBody>
      </p:sp>
    </p:spTree>
    <p:extLst>
      <p:ext uri="{BB962C8B-B14F-4D97-AF65-F5344CB8AC3E}">
        <p14:creationId xmlns:p14="http://schemas.microsoft.com/office/powerpoint/2010/main" val="4271790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B6B4AE-22DF-4730-8549-B439C71D76AD}" type="datetime1">
              <a:rPr lang="en-US" smtClean="0"/>
              <a:t>6/25/2019</a:t>
            </a:fld>
            <a:endParaRPr lang="en-US"/>
          </a:p>
        </p:txBody>
      </p:sp>
      <p:sp>
        <p:nvSpPr>
          <p:cNvPr id="8" name="Footer Placeholder 7"/>
          <p:cNvSpPr>
            <a:spLocks noGrp="1"/>
          </p:cNvSpPr>
          <p:nvPr>
            <p:ph type="ftr" sz="quarter" idx="11"/>
          </p:nvPr>
        </p:nvSpPr>
        <p:spPr/>
        <p:txBody>
          <a:bodyPr/>
          <a:lstStyle/>
          <a:p>
            <a:r>
              <a:rPr lang="en-US"/>
              <a:t>IACJJA, McCall </a:t>
            </a:r>
          </a:p>
        </p:txBody>
      </p:sp>
      <p:sp>
        <p:nvSpPr>
          <p:cNvPr id="9" name="Slide Number Placeholder 8"/>
          <p:cNvSpPr>
            <a:spLocks noGrp="1"/>
          </p:cNvSpPr>
          <p:nvPr>
            <p:ph type="sldNum" sz="quarter" idx="12"/>
          </p:nvPr>
        </p:nvSpPr>
        <p:spPr/>
        <p:txBody>
          <a:bodyPr/>
          <a:lstStyle/>
          <a:p>
            <a:fld id="{C1F82DF0-9724-4368-A069-E1C238727568}" type="slidenum">
              <a:rPr lang="en-US" smtClean="0"/>
              <a:t>‹#›</a:t>
            </a:fld>
            <a:endParaRPr lang="en-US"/>
          </a:p>
        </p:txBody>
      </p:sp>
    </p:spTree>
    <p:extLst>
      <p:ext uri="{BB962C8B-B14F-4D97-AF65-F5344CB8AC3E}">
        <p14:creationId xmlns:p14="http://schemas.microsoft.com/office/powerpoint/2010/main" val="1275787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D86844-F824-4510-8FCB-4CD1CBE36F59}" type="datetime1">
              <a:rPr lang="en-US" smtClean="0"/>
              <a:t>6/25/2019</a:t>
            </a:fld>
            <a:endParaRPr lang="en-US"/>
          </a:p>
        </p:txBody>
      </p:sp>
      <p:sp>
        <p:nvSpPr>
          <p:cNvPr id="4" name="Footer Placeholder 3"/>
          <p:cNvSpPr>
            <a:spLocks noGrp="1"/>
          </p:cNvSpPr>
          <p:nvPr>
            <p:ph type="ftr" sz="quarter" idx="11"/>
          </p:nvPr>
        </p:nvSpPr>
        <p:spPr/>
        <p:txBody>
          <a:bodyPr/>
          <a:lstStyle/>
          <a:p>
            <a:r>
              <a:rPr lang="en-US"/>
              <a:t>IACJJA, McCall </a:t>
            </a:r>
          </a:p>
        </p:txBody>
      </p:sp>
      <p:sp>
        <p:nvSpPr>
          <p:cNvPr id="5" name="Slide Number Placeholder 4"/>
          <p:cNvSpPr>
            <a:spLocks noGrp="1"/>
          </p:cNvSpPr>
          <p:nvPr>
            <p:ph type="sldNum" sz="quarter" idx="12"/>
          </p:nvPr>
        </p:nvSpPr>
        <p:spPr/>
        <p:txBody>
          <a:bodyPr/>
          <a:lstStyle/>
          <a:p>
            <a:fld id="{C1F82DF0-9724-4368-A069-E1C238727568}" type="slidenum">
              <a:rPr lang="en-US" smtClean="0"/>
              <a:t>‹#›</a:t>
            </a:fld>
            <a:endParaRPr lang="en-US"/>
          </a:p>
        </p:txBody>
      </p:sp>
    </p:spTree>
    <p:extLst>
      <p:ext uri="{BB962C8B-B14F-4D97-AF65-F5344CB8AC3E}">
        <p14:creationId xmlns:p14="http://schemas.microsoft.com/office/powerpoint/2010/main" val="2033749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62578-3CA9-4C63-99F3-0F0DC87DA072}" type="datetime1">
              <a:rPr lang="en-US" smtClean="0"/>
              <a:t>6/25/2019</a:t>
            </a:fld>
            <a:endParaRPr lang="en-US"/>
          </a:p>
        </p:txBody>
      </p:sp>
      <p:sp>
        <p:nvSpPr>
          <p:cNvPr id="3" name="Footer Placeholder 2"/>
          <p:cNvSpPr>
            <a:spLocks noGrp="1"/>
          </p:cNvSpPr>
          <p:nvPr>
            <p:ph type="ftr" sz="quarter" idx="11"/>
          </p:nvPr>
        </p:nvSpPr>
        <p:spPr/>
        <p:txBody>
          <a:bodyPr/>
          <a:lstStyle/>
          <a:p>
            <a:r>
              <a:rPr lang="en-US"/>
              <a:t>IACJJA, McCall </a:t>
            </a:r>
          </a:p>
        </p:txBody>
      </p:sp>
      <p:sp>
        <p:nvSpPr>
          <p:cNvPr id="4" name="Slide Number Placeholder 3"/>
          <p:cNvSpPr>
            <a:spLocks noGrp="1"/>
          </p:cNvSpPr>
          <p:nvPr>
            <p:ph type="sldNum" sz="quarter" idx="12"/>
          </p:nvPr>
        </p:nvSpPr>
        <p:spPr/>
        <p:txBody>
          <a:bodyPr/>
          <a:lstStyle/>
          <a:p>
            <a:fld id="{C1F82DF0-9724-4368-A069-E1C238727568}" type="slidenum">
              <a:rPr lang="en-US" smtClean="0"/>
              <a:t>‹#›</a:t>
            </a:fld>
            <a:endParaRPr lang="en-US"/>
          </a:p>
        </p:txBody>
      </p:sp>
    </p:spTree>
    <p:extLst>
      <p:ext uri="{BB962C8B-B14F-4D97-AF65-F5344CB8AC3E}">
        <p14:creationId xmlns:p14="http://schemas.microsoft.com/office/powerpoint/2010/main" val="1400928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FD94824-2149-4D78-B72A-1C8597725EF6}" type="datetime1">
              <a:rPr lang="en-US" smtClean="0"/>
              <a:t>6/25/2019</a:t>
            </a:fld>
            <a:endParaRPr lang="en-US"/>
          </a:p>
        </p:txBody>
      </p:sp>
      <p:sp>
        <p:nvSpPr>
          <p:cNvPr id="6" name="Footer Placeholder 5"/>
          <p:cNvSpPr>
            <a:spLocks noGrp="1"/>
          </p:cNvSpPr>
          <p:nvPr>
            <p:ph type="ftr" sz="quarter" idx="11"/>
          </p:nvPr>
        </p:nvSpPr>
        <p:spPr/>
        <p:txBody>
          <a:bodyPr/>
          <a:lstStyle/>
          <a:p>
            <a:r>
              <a:rPr lang="en-US"/>
              <a:t>IACJJA, McCall </a:t>
            </a:r>
          </a:p>
        </p:txBody>
      </p:sp>
      <p:sp>
        <p:nvSpPr>
          <p:cNvPr id="7" name="Slide Number Placeholder 6"/>
          <p:cNvSpPr>
            <a:spLocks noGrp="1"/>
          </p:cNvSpPr>
          <p:nvPr>
            <p:ph type="sldNum" sz="quarter" idx="12"/>
          </p:nvPr>
        </p:nvSpPr>
        <p:spPr/>
        <p:txBody>
          <a:bodyPr/>
          <a:lstStyle/>
          <a:p>
            <a:fld id="{C1F82DF0-9724-4368-A069-E1C238727568}" type="slidenum">
              <a:rPr lang="en-US" smtClean="0"/>
              <a:t>‹#›</a:t>
            </a:fld>
            <a:endParaRPr lang="en-US"/>
          </a:p>
        </p:txBody>
      </p:sp>
    </p:spTree>
    <p:extLst>
      <p:ext uri="{BB962C8B-B14F-4D97-AF65-F5344CB8AC3E}">
        <p14:creationId xmlns:p14="http://schemas.microsoft.com/office/powerpoint/2010/main" val="2791932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6D9D65-B6F4-4D1A-B35D-E0FC8BE6BF40}" type="datetime1">
              <a:rPr lang="en-US" smtClean="0"/>
              <a:t>6/25/2019</a:t>
            </a:fld>
            <a:endParaRPr lang="en-US"/>
          </a:p>
        </p:txBody>
      </p:sp>
      <p:sp>
        <p:nvSpPr>
          <p:cNvPr id="6" name="Footer Placeholder 5"/>
          <p:cNvSpPr>
            <a:spLocks noGrp="1"/>
          </p:cNvSpPr>
          <p:nvPr>
            <p:ph type="ftr" sz="quarter" idx="11"/>
          </p:nvPr>
        </p:nvSpPr>
        <p:spPr/>
        <p:txBody>
          <a:bodyPr/>
          <a:lstStyle/>
          <a:p>
            <a:r>
              <a:rPr lang="en-US"/>
              <a:t>IACJJA, McCall </a:t>
            </a:r>
          </a:p>
        </p:txBody>
      </p:sp>
      <p:sp>
        <p:nvSpPr>
          <p:cNvPr id="7" name="Slide Number Placeholder 6"/>
          <p:cNvSpPr>
            <a:spLocks noGrp="1"/>
          </p:cNvSpPr>
          <p:nvPr>
            <p:ph type="sldNum" sz="quarter" idx="12"/>
          </p:nvPr>
        </p:nvSpPr>
        <p:spPr/>
        <p:txBody>
          <a:bodyPr/>
          <a:lstStyle/>
          <a:p>
            <a:fld id="{C1F82DF0-9724-4368-A069-E1C238727568}" type="slidenum">
              <a:rPr lang="en-US" smtClean="0"/>
              <a:t>‹#›</a:t>
            </a:fld>
            <a:endParaRPr lang="en-US"/>
          </a:p>
        </p:txBody>
      </p:sp>
    </p:spTree>
    <p:extLst>
      <p:ext uri="{BB962C8B-B14F-4D97-AF65-F5344CB8AC3E}">
        <p14:creationId xmlns:p14="http://schemas.microsoft.com/office/powerpoint/2010/main" val="3781980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2648B4A7-0B68-4E83-9DE2-683D5D14999D}" type="datetime1">
              <a:rPr lang="en-US" smtClean="0"/>
              <a:t>6/25/2019</a:t>
            </a:fld>
            <a:endParaRPr lang="en-US"/>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r>
              <a:rPr lang="en-US"/>
              <a:t>IACJJA, McCall </a:t>
            </a:r>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C1F82DF0-9724-4368-A069-E1C238727568}" type="slidenum">
              <a:rPr lang="en-US" smtClean="0"/>
              <a:t>‹#›</a:t>
            </a:fld>
            <a:endParaRPr lang="en-US"/>
          </a:p>
        </p:txBody>
      </p:sp>
    </p:spTree>
    <p:extLst>
      <p:ext uri="{BB962C8B-B14F-4D97-AF65-F5344CB8AC3E}">
        <p14:creationId xmlns:p14="http://schemas.microsoft.com/office/powerpoint/2010/main" val="224130845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www.211.idaho.gov/"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hyperlink" Target="http://www.idahocmhscreener.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hyperlink" Target="youthempowermentservices.idaho.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6.jpg"/><Relationship Id="rId4" Type="http://schemas.openxmlformats.org/officeDocument/2006/relationships/diagramData" Target="../diagrams/data1.xml"/><Relationship Id="rId9"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852C6CE-AB21-4AA4-8C20-C36FD9A35C39}"/>
              </a:ext>
            </a:extLst>
          </p:cNvPr>
          <p:cNvSpPr/>
          <p:nvPr/>
        </p:nvSpPr>
        <p:spPr>
          <a:xfrm>
            <a:off x="-16945" y="0"/>
            <a:ext cx="9144000" cy="6858000"/>
          </a:xfrm>
          <a:prstGeom prst="rect">
            <a:avLst/>
          </a:prstGeom>
          <a:gradFill>
            <a:gsLst>
              <a:gs pos="0">
                <a:schemeClr val="bg2">
                  <a:tint val="80000"/>
                  <a:satMod val="400000"/>
                  <a:alpha val="98000"/>
                </a:schemeClr>
              </a:gs>
              <a:gs pos="45000">
                <a:schemeClr val="bg2">
                  <a:tint val="83000"/>
                  <a:satMod val="320000"/>
                </a:schemeClr>
              </a:gs>
              <a:gs pos="84000">
                <a:schemeClr val="bg2">
                  <a:shade val="15000"/>
                  <a:satMod val="320000"/>
                  <a:alpha val="75000"/>
                </a:schemeClr>
              </a:gs>
            </a:gsLst>
            <a:path path="circle">
              <a:fillToRect l="10000" t="110000" r="1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4" name="Picture 3">
            <a:extLst>
              <a:ext uri="{FF2B5EF4-FFF2-40B4-BE49-F238E27FC236}">
                <a16:creationId xmlns:a16="http://schemas.microsoft.com/office/drawing/2014/main" id="{77C5A960-5D63-4C37-A7A1-22D8FEBB98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703" y="1335388"/>
            <a:ext cx="9169703" cy="4587591"/>
          </a:xfrm>
          <a:prstGeom prst="rect">
            <a:avLst/>
          </a:prstGeom>
        </p:spPr>
      </p:pic>
      <p:sp>
        <p:nvSpPr>
          <p:cNvPr id="2" name="Title 1"/>
          <p:cNvSpPr>
            <a:spLocks noGrp="1"/>
          </p:cNvSpPr>
          <p:nvPr>
            <p:ph type="title"/>
          </p:nvPr>
        </p:nvSpPr>
        <p:spPr/>
        <p:txBody>
          <a:bodyPr>
            <a:normAutofit/>
          </a:bodyPr>
          <a:lstStyle/>
          <a:p>
            <a:br>
              <a:rPr lang="en-US" sz="4000" b="1" dirty="0">
                <a:solidFill>
                  <a:srgbClr val="0070C0"/>
                </a:solidFill>
                <a:latin typeface="Franklin Gothic Medium" panose="020B0603020102020204" pitchFamily="34" charset="0"/>
                <a:cs typeface="Arial" panose="020B0604020202020204" pitchFamily="34" charset="0"/>
              </a:rPr>
            </a:br>
            <a:endParaRPr lang="en-US" sz="4000" i="1" dirty="0">
              <a:solidFill>
                <a:srgbClr val="0070C0"/>
              </a:solidFill>
              <a:latin typeface="Franklin Gothic Medium" panose="020B0603020102020204" pitchFamily="34" charset="0"/>
              <a:cs typeface="Arial" panose="020B0604020202020204" pitchFamily="34" charset="0"/>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7365" y="205264"/>
            <a:ext cx="1999035" cy="1130124"/>
          </a:xfrm>
          <a:prstGeom prst="rect">
            <a:avLst/>
          </a:prstGeom>
          <a:noFill/>
          <a:ln>
            <a:noFill/>
          </a:ln>
          <a:effectLst>
            <a:glow>
              <a:schemeClr val="tx1"/>
            </a:glow>
            <a:outerShdw dist="35921" sx="1000" sy="1000" algn="ctr" rotWithShape="0">
              <a:schemeClr val="tx2">
                <a:lumMod val="25000"/>
              </a:schemeClr>
            </a:outerShdw>
            <a:reflection endPos="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id="{E8882343-FCDF-4D3A-B2FE-5C688547B3C9}"/>
              </a:ext>
            </a:extLst>
          </p:cNvPr>
          <p:cNvSpPr/>
          <p:nvPr/>
        </p:nvSpPr>
        <p:spPr>
          <a:xfrm>
            <a:off x="-16945" y="4909924"/>
            <a:ext cx="9160164" cy="1353296"/>
          </a:xfrm>
          <a:prstGeom prst="rect">
            <a:avLst/>
          </a:prstGeom>
          <a:solidFill>
            <a:srgbClr val="099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162A9ED-358C-47BE-8522-7F2FBA003D49}"/>
              </a:ext>
            </a:extLst>
          </p:cNvPr>
          <p:cNvSpPr txBox="1"/>
          <p:nvPr/>
        </p:nvSpPr>
        <p:spPr>
          <a:xfrm>
            <a:off x="8757" y="5047984"/>
            <a:ext cx="9144000" cy="769441"/>
          </a:xfrm>
          <a:prstGeom prst="rect">
            <a:avLst/>
          </a:prstGeom>
          <a:noFill/>
        </p:spPr>
        <p:txBody>
          <a:bodyPr wrap="square" rtlCol="0">
            <a:spAutoFit/>
          </a:bodyPr>
          <a:lstStyle/>
          <a:p>
            <a:pPr algn="ctr"/>
            <a:r>
              <a:rPr lang="en-US" sz="4400" b="1" dirty="0">
                <a:latin typeface="Franklin Gothic Demi" panose="020B0703020102020204" pitchFamily="34" charset="0"/>
              </a:rPr>
              <a:t>Children’s Mental Health Screener</a:t>
            </a:r>
          </a:p>
        </p:txBody>
      </p:sp>
    </p:spTree>
    <p:extLst>
      <p:ext uri="{BB962C8B-B14F-4D97-AF65-F5344CB8AC3E}">
        <p14:creationId xmlns:p14="http://schemas.microsoft.com/office/powerpoint/2010/main" val="208205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49C6E8E-67D2-4045-ABCA-DD93917D8F6E}"/>
              </a:ext>
            </a:extLst>
          </p:cNvPr>
          <p:cNvSpPr>
            <a:spLocks noGrp="1"/>
          </p:cNvSpPr>
          <p:nvPr>
            <p:ph type="title"/>
          </p:nvPr>
        </p:nvSpPr>
        <p:spPr>
          <a:xfrm>
            <a:off x="0" y="152400"/>
            <a:ext cx="9144000" cy="1219200"/>
          </a:xfrm>
        </p:spPr>
        <p:txBody>
          <a:bodyPr>
            <a:noAutofit/>
          </a:bodyPr>
          <a:lstStyle/>
          <a:p>
            <a:pPr algn="ctr"/>
            <a:r>
              <a:rPr lang="en-US" sz="4400" dirty="0"/>
              <a:t>Understanding level of need and rating</a:t>
            </a:r>
            <a:endParaRPr lang="en-US" sz="4400" dirty="0">
              <a:solidFill>
                <a:srgbClr val="0070C0"/>
              </a:solidFill>
              <a:latin typeface="Franklin Gothic Medium" panose="020B0603020102020204" pitchFamily="34" charset="0"/>
            </a:endParaRPr>
          </a:p>
        </p:txBody>
      </p:sp>
      <p:sp>
        <p:nvSpPr>
          <p:cNvPr id="2" name="Rectangle 1">
            <a:extLst>
              <a:ext uri="{FF2B5EF4-FFF2-40B4-BE49-F238E27FC236}">
                <a16:creationId xmlns:a16="http://schemas.microsoft.com/office/drawing/2014/main" id="{3709C4DD-2F61-4D14-8780-776284B57BBF}"/>
              </a:ext>
            </a:extLst>
          </p:cNvPr>
          <p:cNvSpPr/>
          <p:nvPr/>
        </p:nvSpPr>
        <p:spPr>
          <a:xfrm>
            <a:off x="0" y="1295400"/>
            <a:ext cx="9144000" cy="152400"/>
          </a:xfrm>
          <a:prstGeom prst="rect">
            <a:avLst/>
          </a:prstGeom>
          <a:solidFill>
            <a:srgbClr val="099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ECD8C62-CDAF-4C15-8715-B37E81586676}"/>
              </a:ext>
            </a:extLst>
          </p:cNvPr>
          <p:cNvPicPr>
            <a:picLocks noChangeAspect="1"/>
          </p:cNvPicPr>
          <p:nvPr/>
        </p:nvPicPr>
        <p:blipFill>
          <a:blip r:embed="rId3"/>
          <a:stretch>
            <a:fillRect/>
          </a:stretch>
        </p:blipFill>
        <p:spPr>
          <a:xfrm>
            <a:off x="1219200" y="3657600"/>
            <a:ext cx="7801415" cy="3129346"/>
          </a:xfrm>
          <a:prstGeom prst="rect">
            <a:avLst/>
          </a:prstGeom>
        </p:spPr>
      </p:pic>
      <p:pic>
        <p:nvPicPr>
          <p:cNvPr id="5" name="Picture 4">
            <a:extLst>
              <a:ext uri="{FF2B5EF4-FFF2-40B4-BE49-F238E27FC236}">
                <a16:creationId xmlns:a16="http://schemas.microsoft.com/office/drawing/2014/main" id="{538FE5B0-B946-4E53-9D10-65B6890A311B}"/>
              </a:ext>
            </a:extLst>
          </p:cNvPr>
          <p:cNvPicPr>
            <a:picLocks noChangeAspect="1"/>
          </p:cNvPicPr>
          <p:nvPr/>
        </p:nvPicPr>
        <p:blipFill>
          <a:blip r:embed="rId4"/>
          <a:stretch>
            <a:fillRect/>
          </a:stretch>
        </p:blipFill>
        <p:spPr>
          <a:xfrm>
            <a:off x="2590800" y="1903729"/>
            <a:ext cx="5410200" cy="1569493"/>
          </a:xfrm>
          <a:prstGeom prst="rect">
            <a:avLst/>
          </a:prstGeom>
        </p:spPr>
      </p:pic>
      <p:sp>
        <p:nvSpPr>
          <p:cNvPr id="21" name="TextBox 20">
            <a:extLst>
              <a:ext uri="{FF2B5EF4-FFF2-40B4-BE49-F238E27FC236}">
                <a16:creationId xmlns:a16="http://schemas.microsoft.com/office/drawing/2014/main" id="{8520B99F-07F5-4979-9244-151CECA724E4}"/>
              </a:ext>
            </a:extLst>
          </p:cNvPr>
          <p:cNvSpPr txBox="1"/>
          <p:nvPr/>
        </p:nvSpPr>
        <p:spPr>
          <a:xfrm>
            <a:off x="2317459" y="4252501"/>
            <a:ext cx="2286000" cy="2646878"/>
          </a:xfrm>
          <a:prstGeom prst="rect">
            <a:avLst/>
          </a:prstGeom>
          <a:noFill/>
        </p:spPr>
        <p:txBody>
          <a:bodyPr wrap="square" rtlCol="0">
            <a:spAutoFit/>
          </a:bodyPr>
          <a:lstStyle/>
          <a:p>
            <a:r>
              <a:rPr lang="en-US" sz="16600" dirty="0">
                <a:solidFill>
                  <a:schemeClr val="bg1">
                    <a:lumMod val="50000"/>
                    <a:lumOff val="50000"/>
                  </a:schemeClr>
                </a:solidFill>
              </a:rPr>
              <a:t>{</a:t>
            </a:r>
            <a:endParaRPr lang="en-US" dirty="0">
              <a:solidFill>
                <a:schemeClr val="bg1">
                  <a:lumMod val="50000"/>
                  <a:lumOff val="50000"/>
                </a:schemeClr>
              </a:solidFill>
            </a:endParaRPr>
          </a:p>
        </p:txBody>
      </p:sp>
      <p:sp>
        <p:nvSpPr>
          <p:cNvPr id="22" name="TextBox 21">
            <a:extLst>
              <a:ext uri="{FF2B5EF4-FFF2-40B4-BE49-F238E27FC236}">
                <a16:creationId xmlns:a16="http://schemas.microsoft.com/office/drawing/2014/main" id="{972C0342-2F75-45A1-B11F-9FD135E6128C}"/>
              </a:ext>
            </a:extLst>
          </p:cNvPr>
          <p:cNvSpPr txBox="1"/>
          <p:nvPr/>
        </p:nvSpPr>
        <p:spPr>
          <a:xfrm>
            <a:off x="2300507" y="1795552"/>
            <a:ext cx="2286000" cy="1862048"/>
          </a:xfrm>
          <a:prstGeom prst="rect">
            <a:avLst/>
          </a:prstGeom>
          <a:noFill/>
        </p:spPr>
        <p:txBody>
          <a:bodyPr wrap="square" rtlCol="0">
            <a:spAutoFit/>
          </a:bodyPr>
          <a:lstStyle/>
          <a:p>
            <a:r>
              <a:rPr lang="en-US" sz="11500" dirty="0">
                <a:solidFill>
                  <a:schemeClr val="bg1">
                    <a:lumMod val="50000"/>
                    <a:lumOff val="50000"/>
                  </a:schemeClr>
                </a:solidFill>
              </a:rPr>
              <a:t>{</a:t>
            </a:r>
            <a:endParaRPr lang="en-US" sz="1400" dirty="0">
              <a:solidFill>
                <a:schemeClr val="bg1">
                  <a:lumMod val="50000"/>
                  <a:lumOff val="50000"/>
                </a:schemeClr>
              </a:solidFill>
            </a:endParaRPr>
          </a:p>
        </p:txBody>
      </p:sp>
      <p:sp>
        <p:nvSpPr>
          <p:cNvPr id="23" name="Arrow: Curved Right 22">
            <a:extLst>
              <a:ext uri="{FF2B5EF4-FFF2-40B4-BE49-F238E27FC236}">
                <a16:creationId xmlns:a16="http://schemas.microsoft.com/office/drawing/2014/main" id="{9C834FAA-DE56-4BB4-8236-9A5A7F86212F}"/>
              </a:ext>
            </a:extLst>
          </p:cNvPr>
          <p:cNvSpPr/>
          <p:nvPr/>
        </p:nvSpPr>
        <p:spPr>
          <a:xfrm>
            <a:off x="76200" y="2438400"/>
            <a:ext cx="2362200" cy="3886199"/>
          </a:xfrm>
          <a:prstGeom prst="curved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51634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49C6E8E-67D2-4045-ABCA-DD93917D8F6E}"/>
              </a:ext>
            </a:extLst>
          </p:cNvPr>
          <p:cNvSpPr>
            <a:spLocks noGrp="1"/>
          </p:cNvSpPr>
          <p:nvPr>
            <p:ph type="title"/>
          </p:nvPr>
        </p:nvSpPr>
        <p:spPr>
          <a:xfrm>
            <a:off x="1752600" y="152400"/>
            <a:ext cx="5410200" cy="1219200"/>
          </a:xfrm>
        </p:spPr>
        <p:txBody>
          <a:bodyPr>
            <a:noAutofit/>
          </a:bodyPr>
          <a:lstStyle/>
          <a:p>
            <a:pPr algn="ctr"/>
            <a:r>
              <a:rPr lang="en-US" sz="4400" dirty="0"/>
              <a:t>Questions to consider</a:t>
            </a:r>
            <a:endParaRPr lang="en-US" sz="4400" dirty="0">
              <a:solidFill>
                <a:srgbClr val="0070C0"/>
              </a:solidFill>
              <a:latin typeface="Franklin Gothic Medium" panose="020B0603020102020204" pitchFamily="34" charset="0"/>
            </a:endParaRPr>
          </a:p>
        </p:txBody>
      </p:sp>
      <p:pic>
        <p:nvPicPr>
          <p:cNvPr id="19" name="Picture 18">
            <a:extLst>
              <a:ext uri="{FF2B5EF4-FFF2-40B4-BE49-F238E27FC236}">
                <a16:creationId xmlns:a16="http://schemas.microsoft.com/office/drawing/2014/main" id="{BC509AAC-925C-43E5-BA03-FC154A2E0CBB}"/>
              </a:ext>
            </a:extLst>
          </p:cNvPr>
          <p:cNvPicPr>
            <a:picLocks noChangeAspect="1"/>
          </p:cNvPicPr>
          <p:nvPr/>
        </p:nvPicPr>
        <p:blipFill>
          <a:blip r:embed="rId3"/>
          <a:stretch>
            <a:fillRect/>
          </a:stretch>
        </p:blipFill>
        <p:spPr>
          <a:xfrm>
            <a:off x="228600" y="359631"/>
            <a:ext cx="1422631" cy="804737"/>
          </a:xfrm>
          <a:prstGeom prst="rect">
            <a:avLst/>
          </a:prstGeom>
        </p:spPr>
      </p:pic>
      <p:sp>
        <p:nvSpPr>
          <p:cNvPr id="2" name="Rectangle 1">
            <a:extLst>
              <a:ext uri="{FF2B5EF4-FFF2-40B4-BE49-F238E27FC236}">
                <a16:creationId xmlns:a16="http://schemas.microsoft.com/office/drawing/2014/main" id="{3709C4DD-2F61-4D14-8780-776284B57BBF}"/>
              </a:ext>
            </a:extLst>
          </p:cNvPr>
          <p:cNvSpPr/>
          <p:nvPr/>
        </p:nvSpPr>
        <p:spPr>
          <a:xfrm>
            <a:off x="0" y="1295400"/>
            <a:ext cx="9144000" cy="152400"/>
          </a:xfrm>
          <a:prstGeom prst="rect">
            <a:avLst/>
          </a:prstGeom>
          <a:solidFill>
            <a:srgbClr val="099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Diagram 13">
            <a:extLst>
              <a:ext uri="{FF2B5EF4-FFF2-40B4-BE49-F238E27FC236}">
                <a16:creationId xmlns:a16="http://schemas.microsoft.com/office/drawing/2014/main" id="{9393A570-76D7-40C0-9FCA-031E71451F17}"/>
              </a:ext>
            </a:extLst>
          </p:cNvPr>
          <p:cNvGraphicFramePr/>
          <p:nvPr>
            <p:extLst>
              <p:ext uri="{D42A27DB-BD31-4B8C-83A1-F6EECF244321}">
                <p14:modId xmlns:p14="http://schemas.microsoft.com/office/powerpoint/2010/main" val="2005314862"/>
              </p:ext>
            </p:extLst>
          </p:nvPr>
        </p:nvGraphicFramePr>
        <p:xfrm>
          <a:off x="1257300" y="1981200"/>
          <a:ext cx="6400800" cy="449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3560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49C6E8E-67D2-4045-ABCA-DD93917D8F6E}"/>
              </a:ext>
            </a:extLst>
          </p:cNvPr>
          <p:cNvSpPr>
            <a:spLocks noGrp="1"/>
          </p:cNvSpPr>
          <p:nvPr>
            <p:ph type="title"/>
          </p:nvPr>
        </p:nvSpPr>
        <p:spPr>
          <a:xfrm>
            <a:off x="1447800" y="152400"/>
            <a:ext cx="6858000" cy="1219200"/>
          </a:xfrm>
        </p:spPr>
        <p:txBody>
          <a:bodyPr>
            <a:noAutofit/>
          </a:bodyPr>
          <a:lstStyle/>
          <a:p>
            <a:pPr algn="ctr"/>
            <a:r>
              <a:rPr lang="en-US" sz="4400" dirty="0"/>
              <a:t>RATINGS CALCULATION</a:t>
            </a:r>
            <a:endParaRPr lang="en-US" sz="4400" dirty="0">
              <a:solidFill>
                <a:srgbClr val="0070C0"/>
              </a:solidFill>
              <a:latin typeface="Franklin Gothic Medium" panose="020B0603020102020204" pitchFamily="34" charset="0"/>
            </a:endParaRPr>
          </a:p>
        </p:txBody>
      </p:sp>
      <p:pic>
        <p:nvPicPr>
          <p:cNvPr id="19" name="Picture 18">
            <a:extLst>
              <a:ext uri="{FF2B5EF4-FFF2-40B4-BE49-F238E27FC236}">
                <a16:creationId xmlns:a16="http://schemas.microsoft.com/office/drawing/2014/main" id="{BC509AAC-925C-43E5-BA03-FC154A2E0CBB}"/>
              </a:ext>
            </a:extLst>
          </p:cNvPr>
          <p:cNvPicPr>
            <a:picLocks noChangeAspect="1"/>
          </p:cNvPicPr>
          <p:nvPr/>
        </p:nvPicPr>
        <p:blipFill>
          <a:blip r:embed="rId3"/>
          <a:stretch>
            <a:fillRect/>
          </a:stretch>
        </p:blipFill>
        <p:spPr>
          <a:xfrm>
            <a:off x="457200" y="359631"/>
            <a:ext cx="1422631" cy="804737"/>
          </a:xfrm>
          <a:prstGeom prst="rect">
            <a:avLst/>
          </a:prstGeom>
        </p:spPr>
      </p:pic>
      <p:sp>
        <p:nvSpPr>
          <p:cNvPr id="2" name="Rectangle 1">
            <a:extLst>
              <a:ext uri="{FF2B5EF4-FFF2-40B4-BE49-F238E27FC236}">
                <a16:creationId xmlns:a16="http://schemas.microsoft.com/office/drawing/2014/main" id="{3709C4DD-2F61-4D14-8780-776284B57BBF}"/>
              </a:ext>
            </a:extLst>
          </p:cNvPr>
          <p:cNvSpPr/>
          <p:nvPr/>
        </p:nvSpPr>
        <p:spPr>
          <a:xfrm>
            <a:off x="0" y="1295400"/>
            <a:ext cx="9144000" cy="152400"/>
          </a:xfrm>
          <a:prstGeom prst="rect">
            <a:avLst/>
          </a:prstGeom>
          <a:solidFill>
            <a:srgbClr val="099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D9546335-2DC3-4055-81E4-13935C5080C1}"/>
              </a:ext>
            </a:extLst>
          </p:cNvPr>
          <p:cNvSpPr>
            <a:spLocks noGrp="1"/>
          </p:cNvSpPr>
          <p:nvPr>
            <p:ph idx="1"/>
          </p:nvPr>
        </p:nvSpPr>
        <p:spPr>
          <a:xfrm>
            <a:off x="228600" y="2057400"/>
            <a:ext cx="8686800" cy="1828800"/>
          </a:xfrm>
        </p:spPr>
        <p:txBody>
          <a:bodyPr>
            <a:normAutofit/>
          </a:bodyPr>
          <a:lstStyle/>
          <a:p>
            <a:pPr marL="0" lvl="0" indent="0">
              <a:buNone/>
            </a:pPr>
            <a:r>
              <a:rPr lang="en-US" dirty="0"/>
              <a:t>If you completed the paper copy of the CMH Screener you will need to manually calculate the total rating by using the guidelines on the following slides.  </a:t>
            </a:r>
          </a:p>
          <a:p>
            <a:pPr marL="0" lvl="0" indent="0">
              <a:buNone/>
            </a:pPr>
            <a:r>
              <a:rPr lang="en-US" dirty="0"/>
              <a:t>The online CMH Screener automatically calculates the rating for you.</a:t>
            </a:r>
          </a:p>
        </p:txBody>
      </p:sp>
      <p:pic>
        <p:nvPicPr>
          <p:cNvPr id="4" name="Picture 3">
            <a:extLst>
              <a:ext uri="{FF2B5EF4-FFF2-40B4-BE49-F238E27FC236}">
                <a16:creationId xmlns:a16="http://schemas.microsoft.com/office/drawing/2014/main" id="{1E8CE71E-4610-4232-A021-A06A63B370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0099" y="3687126"/>
            <a:ext cx="3322101" cy="2886075"/>
          </a:xfrm>
          <a:prstGeom prst="rect">
            <a:avLst/>
          </a:prstGeom>
        </p:spPr>
      </p:pic>
    </p:spTree>
    <p:extLst>
      <p:ext uri="{BB962C8B-B14F-4D97-AF65-F5344CB8AC3E}">
        <p14:creationId xmlns:p14="http://schemas.microsoft.com/office/powerpoint/2010/main" val="2444890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49C6E8E-67D2-4045-ABCA-DD93917D8F6E}"/>
              </a:ext>
            </a:extLst>
          </p:cNvPr>
          <p:cNvSpPr>
            <a:spLocks noGrp="1"/>
          </p:cNvSpPr>
          <p:nvPr>
            <p:ph type="title"/>
          </p:nvPr>
        </p:nvSpPr>
        <p:spPr>
          <a:xfrm>
            <a:off x="1447800" y="152400"/>
            <a:ext cx="6858000" cy="1219200"/>
          </a:xfrm>
        </p:spPr>
        <p:txBody>
          <a:bodyPr>
            <a:noAutofit/>
          </a:bodyPr>
          <a:lstStyle/>
          <a:p>
            <a:pPr algn="ctr"/>
            <a:r>
              <a:rPr lang="en-US" sz="4400" dirty="0"/>
              <a:t>RATINGS CALCULATION</a:t>
            </a:r>
            <a:endParaRPr lang="en-US" sz="4400" dirty="0">
              <a:solidFill>
                <a:srgbClr val="0070C0"/>
              </a:solidFill>
              <a:latin typeface="Franklin Gothic Medium" panose="020B0603020102020204" pitchFamily="34" charset="0"/>
            </a:endParaRPr>
          </a:p>
        </p:txBody>
      </p:sp>
      <p:pic>
        <p:nvPicPr>
          <p:cNvPr id="19" name="Picture 18">
            <a:extLst>
              <a:ext uri="{FF2B5EF4-FFF2-40B4-BE49-F238E27FC236}">
                <a16:creationId xmlns:a16="http://schemas.microsoft.com/office/drawing/2014/main" id="{BC509AAC-925C-43E5-BA03-FC154A2E0CBB}"/>
              </a:ext>
            </a:extLst>
          </p:cNvPr>
          <p:cNvPicPr>
            <a:picLocks noChangeAspect="1"/>
          </p:cNvPicPr>
          <p:nvPr/>
        </p:nvPicPr>
        <p:blipFill>
          <a:blip r:embed="rId3"/>
          <a:stretch>
            <a:fillRect/>
          </a:stretch>
        </p:blipFill>
        <p:spPr>
          <a:xfrm>
            <a:off x="457200" y="359631"/>
            <a:ext cx="1422631" cy="804737"/>
          </a:xfrm>
          <a:prstGeom prst="rect">
            <a:avLst/>
          </a:prstGeom>
        </p:spPr>
      </p:pic>
      <p:sp>
        <p:nvSpPr>
          <p:cNvPr id="2" name="Rectangle 1">
            <a:extLst>
              <a:ext uri="{FF2B5EF4-FFF2-40B4-BE49-F238E27FC236}">
                <a16:creationId xmlns:a16="http://schemas.microsoft.com/office/drawing/2014/main" id="{3709C4DD-2F61-4D14-8780-776284B57BBF}"/>
              </a:ext>
            </a:extLst>
          </p:cNvPr>
          <p:cNvSpPr/>
          <p:nvPr/>
        </p:nvSpPr>
        <p:spPr>
          <a:xfrm>
            <a:off x="0" y="1295400"/>
            <a:ext cx="9144000" cy="152400"/>
          </a:xfrm>
          <a:prstGeom prst="rect">
            <a:avLst/>
          </a:prstGeom>
          <a:solidFill>
            <a:srgbClr val="099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D9546335-2DC3-4055-81E4-13935C5080C1}"/>
              </a:ext>
            </a:extLst>
          </p:cNvPr>
          <p:cNvSpPr>
            <a:spLocks noGrp="1"/>
          </p:cNvSpPr>
          <p:nvPr>
            <p:ph idx="1"/>
          </p:nvPr>
        </p:nvSpPr>
        <p:spPr>
          <a:xfrm>
            <a:off x="228600" y="1981200"/>
            <a:ext cx="8686800" cy="4724400"/>
          </a:xfrm>
        </p:spPr>
        <p:txBody>
          <a:bodyPr>
            <a:normAutofit/>
          </a:bodyPr>
          <a:lstStyle/>
          <a:p>
            <a:pPr marL="0" lvl="0" indent="0">
              <a:buNone/>
            </a:pPr>
            <a:r>
              <a:rPr lang="en-US" dirty="0"/>
              <a:t>A.  Did you rate the child/youth “YES” in Behavioral/Emotional Needs? (YES: A rating of ‘2’ or greater or two ratings of ‘1’ or greater in the domain?)</a:t>
            </a:r>
          </a:p>
          <a:p>
            <a:pPr marL="457200" lvl="1" indent="0">
              <a:buNone/>
            </a:pPr>
            <a:r>
              <a:rPr lang="en-US" dirty="0"/>
              <a:t>Example: youth was rated as a ‘2’ in Mood Disturbance=YES</a:t>
            </a:r>
          </a:p>
          <a:p>
            <a:pPr marL="457200" lvl="1" indent="0">
              <a:buNone/>
            </a:pPr>
            <a:r>
              <a:rPr lang="en-US" dirty="0"/>
              <a:t>Youth is rated as ‘1’ in Anger Control and ‘2’ in Mood Disturbance=YES</a:t>
            </a:r>
          </a:p>
          <a:p>
            <a:pPr marL="457200" lvl="1" indent="0">
              <a:buNone/>
            </a:pPr>
            <a:r>
              <a:rPr lang="en-US" dirty="0"/>
              <a:t>Youth is rated as ‘0’ in all areas of Behavioral/Emotional=NO</a:t>
            </a:r>
          </a:p>
          <a:p>
            <a:r>
              <a:rPr lang="en-US" dirty="0"/>
              <a:t>IF “YES,” continue to question B.</a:t>
            </a:r>
          </a:p>
          <a:p>
            <a:pPr marL="0" lvl="0" indent="0">
              <a:buNone/>
            </a:pPr>
            <a:r>
              <a:rPr lang="en-US" dirty="0"/>
              <a:t>B.  If “YES” to question A, did you rate the youth/child as “YES” in Life Functioning or Risk Behaviors or Caregiver Resources? (YES: A rating of 1 or greater on any question in the domain).</a:t>
            </a:r>
          </a:p>
          <a:p>
            <a:pPr marL="457200" lvl="1" indent="0">
              <a:buNone/>
            </a:pPr>
            <a:r>
              <a:rPr lang="en-US" dirty="0"/>
              <a:t>Example: youth is rated as ‘2’ in family=YES </a:t>
            </a:r>
          </a:p>
          <a:p>
            <a:pPr marL="0" indent="0">
              <a:buNone/>
            </a:pPr>
            <a:endParaRPr lang="en-US" dirty="0"/>
          </a:p>
        </p:txBody>
      </p:sp>
    </p:spTree>
    <p:extLst>
      <p:ext uri="{BB962C8B-B14F-4D97-AF65-F5344CB8AC3E}">
        <p14:creationId xmlns:p14="http://schemas.microsoft.com/office/powerpoint/2010/main" val="3975145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49C6E8E-67D2-4045-ABCA-DD93917D8F6E}"/>
              </a:ext>
            </a:extLst>
          </p:cNvPr>
          <p:cNvSpPr>
            <a:spLocks noGrp="1"/>
          </p:cNvSpPr>
          <p:nvPr>
            <p:ph type="title"/>
          </p:nvPr>
        </p:nvSpPr>
        <p:spPr>
          <a:xfrm>
            <a:off x="1447800" y="152400"/>
            <a:ext cx="6858000" cy="1219200"/>
          </a:xfrm>
        </p:spPr>
        <p:txBody>
          <a:bodyPr>
            <a:noAutofit/>
          </a:bodyPr>
          <a:lstStyle/>
          <a:p>
            <a:pPr algn="ctr"/>
            <a:r>
              <a:rPr lang="en-US" sz="4400" dirty="0"/>
              <a:t>RATINGS CALCULATION</a:t>
            </a:r>
            <a:endParaRPr lang="en-US" sz="4400" dirty="0">
              <a:solidFill>
                <a:srgbClr val="0070C0"/>
              </a:solidFill>
              <a:latin typeface="Franklin Gothic Medium" panose="020B0603020102020204" pitchFamily="34" charset="0"/>
            </a:endParaRPr>
          </a:p>
        </p:txBody>
      </p:sp>
      <p:pic>
        <p:nvPicPr>
          <p:cNvPr id="19" name="Picture 18">
            <a:extLst>
              <a:ext uri="{FF2B5EF4-FFF2-40B4-BE49-F238E27FC236}">
                <a16:creationId xmlns:a16="http://schemas.microsoft.com/office/drawing/2014/main" id="{BC509AAC-925C-43E5-BA03-FC154A2E0CBB}"/>
              </a:ext>
            </a:extLst>
          </p:cNvPr>
          <p:cNvPicPr>
            <a:picLocks noChangeAspect="1"/>
          </p:cNvPicPr>
          <p:nvPr/>
        </p:nvPicPr>
        <p:blipFill>
          <a:blip r:embed="rId3"/>
          <a:stretch>
            <a:fillRect/>
          </a:stretch>
        </p:blipFill>
        <p:spPr>
          <a:xfrm>
            <a:off x="457200" y="359631"/>
            <a:ext cx="1422631" cy="804737"/>
          </a:xfrm>
          <a:prstGeom prst="rect">
            <a:avLst/>
          </a:prstGeom>
        </p:spPr>
      </p:pic>
      <p:sp>
        <p:nvSpPr>
          <p:cNvPr id="2" name="Rectangle 1">
            <a:extLst>
              <a:ext uri="{FF2B5EF4-FFF2-40B4-BE49-F238E27FC236}">
                <a16:creationId xmlns:a16="http://schemas.microsoft.com/office/drawing/2014/main" id="{3709C4DD-2F61-4D14-8780-776284B57BBF}"/>
              </a:ext>
            </a:extLst>
          </p:cNvPr>
          <p:cNvSpPr/>
          <p:nvPr/>
        </p:nvSpPr>
        <p:spPr>
          <a:xfrm>
            <a:off x="0" y="1295400"/>
            <a:ext cx="9144000" cy="152400"/>
          </a:xfrm>
          <a:prstGeom prst="rect">
            <a:avLst/>
          </a:prstGeom>
          <a:solidFill>
            <a:srgbClr val="099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5E8C26F-4CDF-4BA7-8B9B-56642355DDD1}"/>
              </a:ext>
            </a:extLst>
          </p:cNvPr>
          <p:cNvPicPr>
            <a:picLocks noChangeAspect="1"/>
          </p:cNvPicPr>
          <p:nvPr/>
        </p:nvPicPr>
        <p:blipFill>
          <a:blip r:embed="rId4"/>
          <a:stretch>
            <a:fillRect/>
          </a:stretch>
        </p:blipFill>
        <p:spPr>
          <a:xfrm>
            <a:off x="533400" y="1730806"/>
            <a:ext cx="8077200" cy="5127194"/>
          </a:xfrm>
          <a:prstGeom prst="rect">
            <a:avLst/>
          </a:prstGeom>
        </p:spPr>
      </p:pic>
    </p:spTree>
    <p:extLst>
      <p:ext uri="{BB962C8B-B14F-4D97-AF65-F5344CB8AC3E}">
        <p14:creationId xmlns:p14="http://schemas.microsoft.com/office/powerpoint/2010/main" val="56132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49C6E8E-67D2-4045-ABCA-DD93917D8F6E}"/>
              </a:ext>
            </a:extLst>
          </p:cNvPr>
          <p:cNvSpPr>
            <a:spLocks noGrp="1"/>
          </p:cNvSpPr>
          <p:nvPr>
            <p:ph type="title"/>
          </p:nvPr>
        </p:nvSpPr>
        <p:spPr/>
        <p:txBody>
          <a:bodyPr>
            <a:noAutofit/>
          </a:bodyPr>
          <a:lstStyle/>
          <a:p>
            <a:pPr algn="ctr"/>
            <a:r>
              <a:rPr lang="en-US" sz="4400" dirty="0"/>
              <a:t>ACTION STEPS</a:t>
            </a:r>
            <a:endParaRPr lang="en-US" sz="4400" dirty="0">
              <a:solidFill>
                <a:srgbClr val="0070C0"/>
              </a:solidFill>
              <a:latin typeface="Franklin Gothic Medium" panose="020B0603020102020204" pitchFamily="34" charset="0"/>
            </a:endParaRPr>
          </a:p>
        </p:txBody>
      </p:sp>
      <p:sp>
        <p:nvSpPr>
          <p:cNvPr id="3" name="Text Placeholder 2"/>
          <p:cNvSpPr>
            <a:spLocks noGrp="1"/>
          </p:cNvSpPr>
          <p:nvPr>
            <p:ph type="body" idx="1"/>
          </p:nvPr>
        </p:nvSpPr>
        <p:spPr>
          <a:xfrm>
            <a:off x="685800" y="1913470"/>
            <a:ext cx="3657600" cy="743094"/>
          </a:xfrm>
        </p:spPr>
        <p:txBody>
          <a:bodyPr>
            <a:normAutofit/>
          </a:bodyPr>
          <a:lstStyle/>
          <a:p>
            <a:r>
              <a:rPr lang="en-US" sz="2400" dirty="0"/>
              <a:t>If “YES” to both A and B:</a:t>
            </a:r>
          </a:p>
        </p:txBody>
      </p:sp>
      <p:sp>
        <p:nvSpPr>
          <p:cNvPr id="6" name="Content Placeholder 2">
            <a:extLst>
              <a:ext uri="{FF2B5EF4-FFF2-40B4-BE49-F238E27FC236}">
                <a16:creationId xmlns:a16="http://schemas.microsoft.com/office/drawing/2014/main" id="{D9546335-2DC3-4055-81E4-13935C5080C1}"/>
              </a:ext>
            </a:extLst>
          </p:cNvPr>
          <p:cNvSpPr>
            <a:spLocks noGrp="1"/>
          </p:cNvSpPr>
          <p:nvPr>
            <p:ph sz="half" idx="2"/>
          </p:nvPr>
        </p:nvSpPr>
        <p:spPr>
          <a:xfrm>
            <a:off x="685800" y="2656566"/>
            <a:ext cx="3657600" cy="3566160"/>
          </a:xfrm>
        </p:spPr>
        <p:txBody>
          <a:bodyPr>
            <a:normAutofit/>
          </a:bodyPr>
          <a:lstStyle/>
          <a:p>
            <a:r>
              <a:rPr lang="en-US" dirty="0"/>
              <a:t>Refer the child/youth for a more comprehensive assessment:</a:t>
            </a:r>
          </a:p>
          <a:p>
            <a:pPr marL="457200" lvl="1" indent="0">
              <a:buNone/>
            </a:pPr>
            <a:r>
              <a:rPr lang="en-US" b="1" dirty="0"/>
              <a:t>Contact Liberty Healthcare at 1-877-305-3469</a:t>
            </a:r>
            <a:r>
              <a:rPr lang="en-US" dirty="0"/>
              <a:t>, the Idaho Careline, 2-1-1, or go to </a:t>
            </a:r>
            <a:r>
              <a:rPr lang="en-US" dirty="0">
                <a:hlinkClick r:id="rId3"/>
              </a:rPr>
              <a:t>www.211.idaho.gov</a:t>
            </a:r>
            <a:endParaRPr lang="en-US" dirty="0"/>
          </a:p>
          <a:p>
            <a:pPr marL="0" indent="0">
              <a:buNone/>
            </a:pPr>
            <a:r>
              <a:rPr lang="en-US" dirty="0"/>
              <a:t> </a:t>
            </a:r>
          </a:p>
        </p:txBody>
      </p:sp>
      <p:sp>
        <p:nvSpPr>
          <p:cNvPr id="4" name="Text Placeholder 3"/>
          <p:cNvSpPr>
            <a:spLocks noGrp="1"/>
          </p:cNvSpPr>
          <p:nvPr>
            <p:ph type="body" sz="quarter" idx="3"/>
          </p:nvPr>
        </p:nvSpPr>
        <p:spPr>
          <a:xfrm>
            <a:off x="4800428" y="1913470"/>
            <a:ext cx="3962572" cy="743094"/>
          </a:xfrm>
        </p:spPr>
        <p:txBody>
          <a:bodyPr>
            <a:noAutofit/>
          </a:bodyPr>
          <a:lstStyle/>
          <a:p>
            <a:r>
              <a:rPr lang="en-US" sz="2400" dirty="0"/>
              <a:t>If “No” to either A and/or B:</a:t>
            </a:r>
          </a:p>
        </p:txBody>
      </p:sp>
      <p:sp>
        <p:nvSpPr>
          <p:cNvPr id="5" name="Content Placeholder 4"/>
          <p:cNvSpPr>
            <a:spLocks noGrp="1"/>
          </p:cNvSpPr>
          <p:nvPr>
            <p:ph sz="quarter" idx="4"/>
          </p:nvPr>
        </p:nvSpPr>
        <p:spPr>
          <a:xfrm>
            <a:off x="4800428" y="2656564"/>
            <a:ext cx="3657600" cy="3566160"/>
          </a:xfrm>
        </p:spPr>
        <p:txBody>
          <a:bodyPr/>
          <a:lstStyle/>
          <a:p>
            <a:r>
              <a:rPr lang="en-US" dirty="0"/>
              <a:t>Still have concerns? Further information about mental health treatment options is available at the Idaho </a:t>
            </a:r>
            <a:r>
              <a:rPr lang="en-US" dirty="0" err="1"/>
              <a:t>Careline</a:t>
            </a:r>
            <a:r>
              <a:rPr lang="en-US" dirty="0"/>
              <a:t>. Dial 2-1-1, or go to www.211.idaho.gov</a:t>
            </a:r>
          </a:p>
          <a:p>
            <a:pPr marL="0" indent="0">
              <a:buNone/>
            </a:pPr>
            <a:endParaRPr lang="en-US" dirty="0"/>
          </a:p>
        </p:txBody>
      </p:sp>
      <p:pic>
        <p:nvPicPr>
          <p:cNvPr id="19" name="Picture 18">
            <a:extLst>
              <a:ext uri="{FF2B5EF4-FFF2-40B4-BE49-F238E27FC236}">
                <a16:creationId xmlns:a16="http://schemas.microsoft.com/office/drawing/2014/main" id="{BC509AAC-925C-43E5-BA03-FC154A2E0CBB}"/>
              </a:ext>
            </a:extLst>
          </p:cNvPr>
          <p:cNvPicPr>
            <a:picLocks noChangeAspect="1"/>
          </p:cNvPicPr>
          <p:nvPr/>
        </p:nvPicPr>
        <p:blipFill>
          <a:blip r:embed="rId4"/>
          <a:stretch>
            <a:fillRect/>
          </a:stretch>
        </p:blipFill>
        <p:spPr>
          <a:xfrm>
            <a:off x="457200" y="359631"/>
            <a:ext cx="1422631" cy="804737"/>
          </a:xfrm>
          <a:prstGeom prst="rect">
            <a:avLst/>
          </a:prstGeom>
        </p:spPr>
      </p:pic>
      <p:sp>
        <p:nvSpPr>
          <p:cNvPr id="2" name="Rectangle 1">
            <a:extLst>
              <a:ext uri="{FF2B5EF4-FFF2-40B4-BE49-F238E27FC236}">
                <a16:creationId xmlns:a16="http://schemas.microsoft.com/office/drawing/2014/main" id="{3709C4DD-2F61-4D14-8780-776284B57BBF}"/>
              </a:ext>
            </a:extLst>
          </p:cNvPr>
          <p:cNvSpPr/>
          <p:nvPr/>
        </p:nvSpPr>
        <p:spPr>
          <a:xfrm>
            <a:off x="0" y="1295400"/>
            <a:ext cx="9144000" cy="152400"/>
          </a:xfrm>
          <a:prstGeom prst="rect">
            <a:avLst/>
          </a:prstGeom>
          <a:solidFill>
            <a:srgbClr val="099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9118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49C6E8E-67D2-4045-ABCA-DD93917D8F6E}"/>
              </a:ext>
            </a:extLst>
          </p:cNvPr>
          <p:cNvSpPr>
            <a:spLocks noGrp="1"/>
          </p:cNvSpPr>
          <p:nvPr>
            <p:ph type="title"/>
          </p:nvPr>
        </p:nvSpPr>
        <p:spPr>
          <a:xfrm>
            <a:off x="0" y="152400"/>
            <a:ext cx="9144000" cy="1219200"/>
          </a:xfrm>
        </p:spPr>
        <p:txBody>
          <a:bodyPr>
            <a:noAutofit/>
          </a:bodyPr>
          <a:lstStyle/>
          <a:p>
            <a:pPr algn="ctr"/>
            <a:r>
              <a:rPr lang="en-US" sz="4400" dirty="0"/>
              <a:t>Using the Online CMH Screener</a:t>
            </a:r>
            <a:endParaRPr lang="en-US" sz="4400" dirty="0">
              <a:solidFill>
                <a:srgbClr val="0070C0"/>
              </a:solidFill>
              <a:latin typeface="Franklin Gothic Medium" panose="020B0603020102020204" pitchFamily="34" charset="0"/>
            </a:endParaRPr>
          </a:p>
        </p:txBody>
      </p:sp>
      <p:sp>
        <p:nvSpPr>
          <p:cNvPr id="2" name="Rectangle 1">
            <a:extLst>
              <a:ext uri="{FF2B5EF4-FFF2-40B4-BE49-F238E27FC236}">
                <a16:creationId xmlns:a16="http://schemas.microsoft.com/office/drawing/2014/main" id="{3709C4DD-2F61-4D14-8780-776284B57BBF}"/>
              </a:ext>
            </a:extLst>
          </p:cNvPr>
          <p:cNvSpPr/>
          <p:nvPr/>
        </p:nvSpPr>
        <p:spPr>
          <a:xfrm>
            <a:off x="0" y="1295400"/>
            <a:ext cx="9144000" cy="152400"/>
          </a:xfrm>
          <a:prstGeom prst="rect">
            <a:avLst/>
          </a:prstGeom>
          <a:solidFill>
            <a:srgbClr val="099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8339E79B-1727-446E-A7FE-CC7360774C29}"/>
              </a:ext>
            </a:extLst>
          </p:cNvPr>
          <p:cNvSpPr>
            <a:spLocks noGrp="1"/>
          </p:cNvSpPr>
          <p:nvPr>
            <p:ph idx="1"/>
          </p:nvPr>
        </p:nvSpPr>
        <p:spPr>
          <a:xfrm>
            <a:off x="304800" y="2057400"/>
            <a:ext cx="8458200" cy="4351338"/>
          </a:xfrm>
        </p:spPr>
        <p:txBody>
          <a:bodyPr/>
          <a:lstStyle/>
          <a:p>
            <a:pPr marL="0" indent="0">
              <a:buNone/>
            </a:pPr>
            <a:r>
              <a:rPr lang="en-US" dirty="0"/>
              <a:t>Access the Online CMH Screener from the website: </a:t>
            </a:r>
            <a:r>
              <a:rPr lang="en-US" u="sng" dirty="0">
                <a:hlinkClick r:id="rId3"/>
              </a:rPr>
              <a:t>www.IdahoCMHScreener.com</a:t>
            </a:r>
            <a:r>
              <a:rPr lang="en-US" dirty="0"/>
              <a:t> and click “Let’s Get Started”</a:t>
            </a:r>
          </a:p>
          <a:p>
            <a:endParaRPr lang="en-US" dirty="0"/>
          </a:p>
          <a:p>
            <a:pPr marL="0" indent="0">
              <a:buNone/>
            </a:pPr>
            <a:endParaRPr lang="en-US" dirty="0"/>
          </a:p>
        </p:txBody>
      </p:sp>
      <p:pic>
        <p:nvPicPr>
          <p:cNvPr id="3" name="Picture 2">
            <a:extLst>
              <a:ext uri="{FF2B5EF4-FFF2-40B4-BE49-F238E27FC236}">
                <a16:creationId xmlns:a16="http://schemas.microsoft.com/office/drawing/2014/main" id="{9BD6EEC2-66FF-4537-A2B4-6559F06D385A}"/>
              </a:ext>
            </a:extLst>
          </p:cNvPr>
          <p:cNvPicPr>
            <a:picLocks noChangeAspect="1"/>
          </p:cNvPicPr>
          <p:nvPr/>
        </p:nvPicPr>
        <p:blipFill>
          <a:blip r:embed="rId4"/>
          <a:stretch>
            <a:fillRect/>
          </a:stretch>
        </p:blipFill>
        <p:spPr>
          <a:xfrm>
            <a:off x="1524000" y="2733871"/>
            <a:ext cx="6400800" cy="3994920"/>
          </a:xfrm>
          <a:prstGeom prst="rect">
            <a:avLst/>
          </a:prstGeom>
        </p:spPr>
      </p:pic>
    </p:spTree>
    <p:extLst>
      <p:ext uri="{BB962C8B-B14F-4D97-AF65-F5344CB8AC3E}">
        <p14:creationId xmlns:p14="http://schemas.microsoft.com/office/powerpoint/2010/main" val="2832462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49C6E8E-67D2-4045-ABCA-DD93917D8F6E}"/>
              </a:ext>
            </a:extLst>
          </p:cNvPr>
          <p:cNvSpPr>
            <a:spLocks noGrp="1"/>
          </p:cNvSpPr>
          <p:nvPr>
            <p:ph type="title"/>
          </p:nvPr>
        </p:nvSpPr>
        <p:spPr>
          <a:xfrm>
            <a:off x="0" y="152400"/>
            <a:ext cx="9144000" cy="1219200"/>
          </a:xfrm>
        </p:spPr>
        <p:txBody>
          <a:bodyPr>
            <a:noAutofit/>
          </a:bodyPr>
          <a:lstStyle/>
          <a:p>
            <a:pPr algn="ctr"/>
            <a:r>
              <a:rPr lang="en-US" sz="4400" dirty="0"/>
              <a:t>Using the Online CMH Screener</a:t>
            </a:r>
            <a:endParaRPr lang="en-US" sz="4400" dirty="0">
              <a:solidFill>
                <a:srgbClr val="0070C0"/>
              </a:solidFill>
              <a:latin typeface="Franklin Gothic Medium" panose="020B0603020102020204" pitchFamily="34" charset="0"/>
            </a:endParaRPr>
          </a:p>
        </p:txBody>
      </p:sp>
      <p:sp>
        <p:nvSpPr>
          <p:cNvPr id="2" name="Rectangle 1">
            <a:extLst>
              <a:ext uri="{FF2B5EF4-FFF2-40B4-BE49-F238E27FC236}">
                <a16:creationId xmlns:a16="http://schemas.microsoft.com/office/drawing/2014/main" id="{3709C4DD-2F61-4D14-8780-776284B57BBF}"/>
              </a:ext>
            </a:extLst>
          </p:cNvPr>
          <p:cNvSpPr/>
          <p:nvPr/>
        </p:nvSpPr>
        <p:spPr>
          <a:xfrm>
            <a:off x="0" y="1295400"/>
            <a:ext cx="9144000" cy="152400"/>
          </a:xfrm>
          <a:prstGeom prst="rect">
            <a:avLst/>
          </a:prstGeom>
          <a:solidFill>
            <a:srgbClr val="099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8339E79B-1727-446E-A7FE-CC7360774C29}"/>
              </a:ext>
            </a:extLst>
          </p:cNvPr>
          <p:cNvSpPr>
            <a:spLocks noGrp="1"/>
          </p:cNvSpPr>
          <p:nvPr>
            <p:ph idx="1"/>
          </p:nvPr>
        </p:nvSpPr>
        <p:spPr>
          <a:xfrm>
            <a:off x="304800" y="2057400"/>
            <a:ext cx="8229600" cy="4351338"/>
          </a:xfrm>
        </p:spPr>
        <p:txBody>
          <a:bodyPr>
            <a:normAutofit/>
          </a:bodyPr>
          <a:lstStyle/>
          <a:p>
            <a:r>
              <a:rPr lang="en-US" dirty="0"/>
              <a:t>The Screener will navigate through a series of questions.  These questions are the same items on the paper version.</a:t>
            </a:r>
          </a:p>
          <a:p>
            <a:r>
              <a:rPr lang="en-US" dirty="0"/>
              <a:t>Once you complete each question the Screener will automatically navigate you to the next question.</a:t>
            </a:r>
          </a:p>
          <a:p>
            <a:r>
              <a:rPr lang="en-US" dirty="0"/>
              <a:t>Once all questions are answered, click “Submit.”</a:t>
            </a:r>
          </a:p>
          <a:p>
            <a:r>
              <a:rPr lang="en-US" dirty="0"/>
              <a:t>Results will display based on your responses.  The page will provide information and helpful resources to guide you on your next steps.</a:t>
            </a:r>
          </a:p>
          <a:p>
            <a:r>
              <a:rPr lang="en-US" dirty="0"/>
              <a:t>You can email or print the results.</a:t>
            </a:r>
          </a:p>
          <a:p>
            <a:r>
              <a:rPr lang="en-US" dirty="0"/>
              <a:t>No personal identifiable information (PII) is collected.</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508100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49C6E8E-67D2-4045-ABCA-DD93917D8F6E}"/>
              </a:ext>
            </a:extLst>
          </p:cNvPr>
          <p:cNvSpPr>
            <a:spLocks noGrp="1"/>
          </p:cNvSpPr>
          <p:nvPr>
            <p:ph type="title"/>
          </p:nvPr>
        </p:nvSpPr>
        <p:spPr>
          <a:xfrm>
            <a:off x="0" y="152400"/>
            <a:ext cx="9144000" cy="1219200"/>
          </a:xfrm>
        </p:spPr>
        <p:txBody>
          <a:bodyPr>
            <a:noAutofit/>
          </a:bodyPr>
          <a:lstStyle/>
          <a:p>
            <a:pPr algn="ctr"/>
            <a:r>
              <a:rPr lang="en-US" sz="4400" dirty="0"/>
              <a:t>FOR MORE INFORMATION</a:t>
            </a:r>
            <a:endParaRPr lang="en-US" sz="4400" dirty="0">
              <a:solidFill>
                <a:srgbClr val="0070C0"/>
              </a:solidFill>
              <a:latin typeface="Franklin Gothic Medium" panose="020B0603020102020204" pitchFamily="34" charset="0"/>
            </a:endParaRPr>
          </a:p>
        </p:txBody>
      </p:sp>
      <p:pic>
        <p:nvPicPr>
          <p:cNvPr id="19" name="Picture 18">
            <a:extLst>
              <a:ext uri="{FF2B5EF4-FFF2-40B4-BE49-F238E27FC236}">
                <a16:creationId xmlns:a16="http://schemas.microsoft.com/office/drawing/2014/main" id="{BC509AAC-925C-43E5-BA03-FC154A2E0CBB}"/>
              </a:ext>
            </a:extLst>
          </p:cNvPr>
          <p:cNvPicPr>
            <a:picLocks noChangeAspect="1"/>
          </p:cNvPicPr>
          <p:nvPr/>
        </p:nvPicPr>
        <p:blipFill>
          <a:blip r:embed="rId3"/>
          <a:stretch>
            <a:fillRect/>
          </a:stretch>
        </p:blipFill>
        <p:spPr>
          <a:xfrm>
            <a:off x="304799" y="5573983"/>
            <a:ext cx="1422631" cy="804737"/>
          </a:xfrm>
          <a:prstGeom prst="rect">
            <a:avLst/>
          </a:prstGeom>
        </p:spPr>
      </p:pic>
      <p:sp>
        <p:nvSpPr>
          <p:cNvPr id="2" name="Rectangle 1">
            <a:extLst>
              <a:ext uri="{FF2B5EF4-FFF2-40B4-BE49-F238E27FC236}">
                <a16:creationId xmlns:a16="http://schemas.microsoft.com/office/drawing/2014/main" id="{3709C4DD-2F61-4D14-8780-776284B57BBF}"/>
              </a:ext>
            </a:extLst>
          </p:cNvPr>
          <p:cNvSpPr/>
          <p:nvPr/>
        </p:nvSpPr>
        <p:spPr>
          <a:xfrm>
            <a:off x="0" y="1295400"/>
            <a:ext cx="9144000" cy="152400"/>
          </a:xfrm>
          <a:prstGeom prst="rect">
            <a:avLst/>
          </a:prstGeom>
          <a:solidFill>
            <a:srgbClr val="099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8339E79B-1727-446E-A7FE-CC7360774C29}"/>
              </a:ext>
            </a:extLst>
          </p:cNvPr>
          <p:cNvSpPr>
            <a:spLocks noGrp="1"/>
          </p:cNvSpPr>
          <p:nvPr>
            <p:ph idx="1"/>
          </p:nvPr>
        </p:nvSpPr>
        <p:spPr>
          <a:xfrm>
            <a:off x="304800" y="2057400"/>
            <a:ext cx="8534400" cy="4351338"/>
          </a:xfrm>
        </p:spPr>
        <p:txBody>
          <a:bodyPr/>
          <a:lstStyle/>
          <a:p>
            <a:pPr marL="0" indent="0" algn="ctr">
              <a:buNone/>
            </a:pPr>
            <a:r>
              <a:rPr lang="en-US" dirty="0"/>
              <a:t>Please visit </a:t>
            </a:r>
            <a:r>
              <a:rPr lang="en-US" dirty="0">
                <a:hlinkClick r:id="rId4" action="ppaction://hlinkfile"/>
              </a:rPr>
              <a:t>youthempowermentservices.idaho.gov </a:t>
            </a:r>
            <a:endParaRPr lang="en-US" dirty="0"/>
          </a:p>
          <a:p>
            <a:pPr marL="0" indent="0" algn="ctr">
              <a:buNone/>
            </a:pPr>
            <a:r>
              <a:rPr lang="en-US" dirty="0"/>
              <a:t>for more information.</a:t>
            </a:r>
          </a:p>
          <a:p>
            <a:endParaRPr lang="en-US" dirty="0"/>
          </a:p>
        </p:txBody>
      </p:sp>
      <p:pic>
        <p:nvPicPr>
          <p:cNvPr id="4" name="Picture 3">
            <a:extLst>
              <a:ext uri="{FF2B5EF4-FFF2-40B4-BE49-F238E27FC236}">
                <a16:creationId xmlns:a16="http://schemas.microsoft.com/office/drawing/2014/main" id="{48B6D6E7-0944-4EE7-9D8A-4FC5529082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1250" y="3048000"/>
            <a:ext cx="4381500" cy="3229792"/>
          </a:xfrm>
          <a:prstGeom prst="rect">
            <a:avLst/>
          </a:prstGeom>
        </p:spPr>
      </p:pic>
    </p:spTree>
    <p:extLst>
      <p:ext uri="{BB962C8B-B14F-4D97-AF65-F5344CB8AC3E}">
        <p14:creationId xmlns:p14="http://schemas.microsoft.com/office/powerpoint/2010/main" val="541370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49C6E8E-67D2-4045-ABCA-DD93917D8F6E}"/>
              </a:ext>
            </a:extLst>
          </p:cNvPr>
          <p:cNvSpPr>
            <a:spLocks noGrp="1"/>
          </p:cNvSpPr>
          <p:nvPr>
            <p:ph type="title"/>
          </p:nvPr>
        </p:nvSpPr>
        <p:spPr>
          <a:xfrm>
            <a:off x="0" y="152400"/>
            <a:ext cx="9144000" cy="1219200"/>
          </a:xfrm>
        </p:spPr>
        <p:txBody>
          <a:bodyPr>
            <a:noAutofit/>
          </a:bodyPr>
          <a:lstStyle/>
          <a:p>
            <a:pPr algn="ctr"/>
            <a:r>
              <a:rPr lang="en-US" sz="4400" dirty="0"/>
              <a:t>Table of Contents</a:t>
            </a:r>
            <a:endParaRPr lang="en-US" sz="4400" b="1" dirty="0">
              <a:solidFill>
                <a:srgbClr val="0070C0"/>
              </a:solidFill>
              <a:latin typeface="Franklin Gothic Medium" panose="020B0603020102020204" pitchFamily="34" charset="0"/>
            </a:endParaRPr>
          </a:p>
        </p:txBody>
      </p:sp>
      <p:pic>
        <p:nvPicPr>
          <p:cNvPr id="19" name="Picture 18">
            <a:extLst>
              <a:ext uri="{FF2B5EF4-FFF2-40B4-BE49-F238E27FC236}">
                <a16:creationId xmlns:a16="http://schemas.microsoft.com/office/drawing/2014/main" id="{BC509AAC-925C-43E5-BA03-FC154A2E0CBB}"/>
              </a:ext>
            </a:extLst>
          </p:cNvPr>
          <p:cNvPicPr>
            <a:picLocks noChangeAspect="1"/>
          </p:cNvPicPr>
          <p:nvPr/>
        </p:nvPicPr>
        <p:blipFill>
          <a:blip r:embed="rId3"/>
          <a:stretch>
            <a:fillRect/>
          </a:stretch>
        </p:blipFill>
        <p:spPr>
          <a:xfrm>
            <a:off x="7340369" y="5791200"/>
            <a:ext cx="1422631" cy="804737"/>
          </a:xfrm>
          <a:prstGeom prst="rect">
            <a:avLst/>
          </a:prstGeom>
        </p:spPr>
      </p:pic>
      <p:sp>
        <p:nvSpPr>
          <p:cNvPr id="2" name="Rectangle 1">
            <a:extLst>
              <a:ext uri="{FF2B5EF4-FFF2-40B4-BE49-F238E27FC236}">
                <a16:creationId xmlns:a16="http://schemas.microsoft.com/office/drawing/2014/main" id="{3709C4DD-2F61-4D14-8780-776284B57BBF}"/>
              </a:ext>
            </a:extLst>
          </p:cNvPr>
          <p:cNvSpPr/>
          <p:nvPr/>
        </p:nvSpPr>
        <p:spPr>
          <a:xfrm>
            <a:off x="0" y="1295400"/>
            <a:ext cx="9144000" cy="152400"/>
          </a:xfrm>
          <a:prstGeom prst="rect">
            <a:avLst/>
          </a:prstGeom>
          <a:solidFill>
            <a:srgbClr val="099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A96F2BA-700F-4A53-AF05-6CF86D851916}"/>
              </a:ext>
            </a:extLst>
          </p:cNvPr>
          <p:cNvSpPr txBox="1"/>
          <p:nvPr/>
        </p:nvSpPr>
        <p:spPr>
          <a:xfrm>
            <a:off x="381000" y="2057400"/>
            <a:ext cx="8382000" cy="6832640"/>
          </a:xfrm>
          <a:prstGeom prst="rect">
            <a:avLst/>
          </a:prstGeom>
          <a:noFill/>
        </p:spPr>
        <p:txBody>
          <a:bodyPr wrap="square" rtlCol="0">
            <a:spAutoFit/>
          </a:bodyPr>
          <a:lstStyle/>
          <a:p>
            <a:pPr marL="342900" indent="-342900">
              <a:buFont typeface="Arial" panose="020B0604020202020204" pitchFamily="34" charset="0"/>
              <a:buChar char="•"/>
            </a:pPr>
            <a:r>
              <a:rPr lang="en-US" sz="2000" dirty="0"/>
              <a:t>What is the CMH Screener?</a:t>
            </a:r>
          </a:p>
          <a:p>
            <a:pPr marL="342900" indent="-342900">
              <a:buFont typeface="Arial" panose="020B0604020202020204" pitchFamily="34" charset="0"/>
              <a:buChar char="•"/>
            </a:pPr>
            <a:r>
              <a:rPr lang="en-US" sz="2000" dirty="0"/>
              <a:t>Why use the CMH Screener?</a:t>
            </a:r>
          </a:p>
          <a:p>
            <a:pPr marL="342900" indent="-342900">
              <a:buFont typeface="Arial" panose="020B0604020202020204" pitchFamily="34" charset="0"/>
              <a:buChar char="•"/>
            </a:pPr>
            <a:r>
              <a:rPr lang="en-US" sz="2000" dirty="0"/>
              <a:t>When would the CMH Screener be used?</a:t>
            </a:r>
          </a:p>
          <a:p>
            <a:pPr marL="342900" indent="-342900">
              <a:buFont typeface="Arial" panose="020B0604020202020204" pitchFamily="34" charset="0"/>
              <a:buChar char="•"/>
            </a:pPr>
            <a:r>
              <a:rPr lang="en-US" sz="2000" dirty="0"/>
              <a:t>What is in the CMH Reference Guide?</a:t>
            </a:r>
          </a:p>
          <a:p>
            <a:pPr marL="342900" indent="-342900">
              <a:buFont typeface="Arial" panose="020B0604020202020204" pitchFamily="34" charset="0"/>
              <a:buChar char="•"/>
            </a:pPr>
            <a:r>
              <a:rPr lang="en-US" sz="2000" dirty="0"/>
              <a:t>How to Administer the CMH Screener</a:t>
            </a:r>
          </a:p>
          <a:p>
            <a:pPr marL="800100" lvl="1" indent="-342900">
              <a:buFont typeface="Arial" panose="020B0604020202020204" pitchFamily="34" charset="0"/>
              <a:buChar char="•"/>
            </a:pPr>
            <a:r>
              <a:rPr lang="en-US" sz="2000" dirty="0"/>
              <a:t>Identifying Needs</a:t>
            </a:r>
          </a:p>
          <a:p>
            <a:pPr marL="800100" lvl="1" indent="-342900">
              <a:buFont typeface="Arial" panose="020B0604020202020204" pitchFamily="34" charset="0"/>
              <a:buChar char="•"/>
            </a:pPr>
            <a:r>
              <a:rPr lang="en-US" sz="2000" dirty="0"/>
              <a:t>Level of Need</a:t>
            </a:r>
          </a:p>
          <a:p>
            <a:pPr marL="800100" lvl="1" indent="-342900">
              <a:buFont typeface="Arial" panose="020B0604020202020204" pitchFamily="34" charset="0"/>
              <a:buChar char="•"/>
            </a:pPr>
            <a:r>
              <a:rPr lang="en-US" sz="2000" dirty="0"/>
              <a:t>Rating of Core items</a:t>
            </a:r>
          </a:p>
          <a:p>
            <a:pPr marL="800100" lvl="1" indent="-342900">
              <a:buFont typeface="Arial" panose="020B0604020202020204" pitchFamily="34" charset="0"/>
              <a:buChar char="•"/>
            </a:pPr>
            <a:r>
              <a:rPr lang="en-US" sz="2000" dirty="0"/>
              <a:t>Understanding Level of Need and Rating</a:t>
            </a:r>
          </a:p>
          <a:p>
            <a:pPr marL="800100" lvl="1" indent="-342900">
              <a:buFont typeface="Arial" panose="020B0604020202020204" pitchFamily="34" charset="0"/>
              <a:buChar char="•"/>
            </a:pPr>
            <a:r>
              <a:rPr lang="en-US" sz="2000" dirty="0"/>
              <a:t>Questions to Consider</a:t>
            </a:r>
          </a:p>
          <a:p>
            <a:pPr marL="800100" lvl="1" indent="-342900">
              <a:buFont typeface="Arial" panose="020B0604020202020204" pitchFamily="34" charset="0"/>
              <a:buChar char="•"/>
            </a:pPr>
            <a:r>
              <a:rPr lang="en-US" sz="2000" dirty="0"/>
              <a:t>Ratings Calculation</a:t>
            </a:r>
          </a:p>
          <a:p>
            <a:pPr marL="800100" lvl="1" indent="-342900">
              <a:buFont typeface="Arial" panose="020B0604020202020204" pitchFamily="34" charset="0"/>
              <a:buChar char="•"/>
            </a:pPr>
            <a:r>
              <a:rPr lang="en-US" sz="2000" dirty="0"/>
              <a:t>Action Steps</a:t>
            </a:r>
          </a:p>
          <a:p>
            <a:pPr marL="342900" indent="-342900">
              <a:buFont typeface="Arial" panose="020B0604020202020204" pitchFamily="34" charset="0"/>
              <a:buChar char="•"/>
            </a:pPr>
            <a:r>
              <a:rPr lang="en-US" sz="2000" dirty="0"/>
              <a:t>Using the Online CMH Screener</a:t>
            </a:r>
          </a:p>
          <a:p>
            <a:pPr marL="342900" indent="-342900">
              <a:buFont typeface="Arial" panose="020B0604020202020204" pitchFamily="34" charset="0"/>
              <a:buChar char="•"/>
            </a:pPr>
            <a:r>
              <a:rPr lang="en-US" sz="2000" dirty="0"/>
              <a:t>For More Information</a:t>
            </a:r>
          </a:p>
          <a:p>
            <a:pPr marL="342900"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933503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49C6E8E-67D2-4045-ABCA-DD93917D8F6E}"/>
              </a:ext>
            </a:extLst>
          </p:cNvPr>
          <p:cNvSpPr>
            <a:spLocks noGrp="1"/>
          </p:cNvSpPr>
          <p:nvPr>
            <p:ph type="title"/>
          </p:nvPr>
        </p:nvSpPr>
        <p:spPr>
          <a:xfrm>
            <a:off x="1444636" y="164241"/>
            <a:ext cx="5870564" cy="1219200"/>
          </a:xfrm>
        </p:spPr>
        <p:txBody>
          <a:bodyPr>
            <a:noAutofit/>
          </a:bodyPr>
          <a:lstStyle/>
          <a:p>
            <a:pPr algn="ctr"/>
            <a:r>
              <a:rPr lang="en-US" sz="4400" dirty="0"/>
              <a:t>WHAT IS THE CMH SCREENER?</a:t>
            </a:r>
            <a:endParaRPr lang="en-US" sz="4400" dirty="0">
              <a:solidFill>
                <a:srgbClr val="0070C0"/>
              </a:solidFill>
              <a:latin typeface="Franklin Gothic Medium" panose="020B0603020102020204" pitchFamily="34" charset="0"/>
            </a:endParaRPr>
          </a:p>
        </p:txBody>
      </p:sp>
      <p:pic>
        <p:nvPicPr>
          <p:cNvPr id="19" name="Picture 18">
            <a:extLst>
              <a:ext uri="{FF2B5EF4-FFF2-40B4-BE49-F238E27FC236}">
                <a16:creationId xmlns:a16="http://schemas.microsoft.com/office/drawing/2014/main" id="{BC509AAC-925C-43E5-BA03-FC154A2E0CBB}"/>
              </a:ext>
            </a:extLst>
          </p:cNvPr>
          <p:cNvPicPr>
            <a:picLocks noChangeAspect="1"/>
          </p:cNvPicPr>
          <p:nvPr/>
        </p:nvPicPr>
        <p:blipFill>
          <a:blip r:embed="rId3"/>
          <a:stretch>
            <a:fillRect/>
          </a:stretch>
        </p:blipFill>
        <p:spPr>
          <a:xfrm>
            <a:off x="25400" y="323841"/>
            <a:ext cx="1422631" cy="804737"/>
          </a:xfrm>
          <a:prstGeom prst="rect">
            <a:avLst/>
          </a:prstGeom>
        </p:spPr>
      </p:pic>
      <p:sp>
        <p:nvSpPr>
          <p:cNvPr id="2" name="Rectangle 1">
            <a:extLst>
              <a:ext uri="{FF2B5EF4-FFF2-40B4-BE49-F238E27FC236}">
                <a16:creationId xmlns:a16="http://schemas.microsoft.com/office/drawing/2014/main" id="{3709C4DD-2F61-4D14-8780-776284B57BBF}"/>
              </a:ext>
            </a:extLst>
          </p:cNvPr>
          <p:cNvSpPr/>
          <p:nvPr/>
        </p:nvSpPr>
        <p:spPr>
          <a:xfrm>
            <a:off x="0" y="1295400"/>
            <a:ext cx="9144000" cy="152400"/>
          </a:xfrm>
          <a:prstGeom prst="rect">
            <a:avLst/>
          </a:prstGeom>
          <a:solidFill>
            <a:srgbClr val="099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Diagram 13">
            <a:extLst>
              <a:ext uri="{FF2B5EF4-FFF2-40B4-BE49-F238E27FC236}">
                <a16:creationId xmlns:a16="http://schemas.microsoft.com/office/drawing/2014/main" id="{9393A570-76D7-40C0-9FCA-031E71451F17}"/>
              </a:ext>
            </a:extLst>
          </p:cNvPr>
          <p:cNvGraphicFramePr/>
          <p:nvPr>
            <p:extLst>
              <p:ext uri="{D42A27DB-BD31-4B8C-83A1-F6EECF244321}">
                <p14:modId xmlns:p14="http://schemas.microsoft.com/office/powerpoint/2010/main" val="1487003805"/>
              </p:ext>
            </p:extLst>
          </p:nvPr>
        </p:nvGraphicFramePr>
        <p:xfrm>
          <a:off x="149058" y="1981199"/>
          <a:ext cx="5794542" cy="45414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a:extLst>
              <a:ext uri="{FF2B5EF4-FFF2-40B4-BE49-F238E27FC236}">
                <a16:creationId xmlns:a16="http://schemas.microsoft.com/office/drawing/2014/main" id="{D55977A0-B800-4EFE-97AF-1F613DB8F88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949802">
            <a:off x="5869186" y="2587508"/>
            <a:ext cx="2993434" cy="1682984"/>
          </a:xfrm>
          <a:prstGeom prst="rect">
            <a:avLst/>
          </a:prstGeom>
        </p:spPr>
      </p:pic>
      <p:pic>
        <p:nvPicPr>
          <p:cNvPr id="7" name="Picture 6">
            <a:extLst>
              <a:ext uri="{FF2B5EF4-FFF2-40B4-BE49-F238E27FC236}">
                <a16:creationId xmlns:a16="http://schemas.microsoft.com/office/drawing/2014/main" id="{89160FFF-D948-46C6-AC00-5D115E66E49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781434">
            <a:off x="5882710" y="4154416"/>
            <a:ext cx="2911221" cy="1927998"/>
          </a:xfrm>
          <a:prstGeom prst="rect">
            <a:avLst/>
          </a:prstGeom>
        </p:spPr>
      </p:pic>
    </p:spTree>
    <p:extLst>
      <p:ext uri="{BB962C8B-B14F-4D97-AF65-F5344CB8AC3E}">
        <p14:creationId xmlns:p14="http://schemas.microsoft.com/office/powerpoint/2010/main" val="3112595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49C6E8E-67D2-4045-ABCA-DD93917D8F6E}"/>
              </a:ext>
            </a:extLst>
          </p:cNvPr>
          <p:cNvSpPr>
            <a:spLocks noGrp="1"/>
          </p:cNvSpPr>
          <p:nvPr>
            <p:ph type="title"/>
          </p:nvPr>
        </p:nvSpPr>
        <p:spPr>
          <a:xfrm>
            <a:off x="0" y="152400"/>
            <a:ext cx="9144000" cy="1219200"/>
          </a:xfrm>
        </p:spPr>
        <p:txBody>
          <a:bodyPr>
            <a:noAutofit/>
          </a:bodyPr>
          <a:lstStyle/>
          <a:p>
            <a:pPr algn="ctr"/>
            <a:r>
              <a:rPr lang="en-US" sz="4400" dirty="0"/>
              <a:t>WHY USE THE CMH SCREENER?</a:t>
            </a:r>
            <a:endParaRPr lang="en-US" sz="4400" b="1" dirty="0">
              <a:solidFill>
                <a:srgbClr val="0070C0"/>
              </a:solidFill>
              <a:latin typeface="Franklin Gothic Medium" panose="020B0603020102020204" pitchFamily="34" charset="0"/>
            </a:endParaRPr>
          </a:p>
        </p:txBody>
      </p:sp>
      <p:pic>
        <p:nvPicPr>
          <p:cNvPr id="19" name="Picture 18">
            <a:extLst>
              <a:ext uri="{FF2B5EF4-FFF2-40B4-BE49-F238E27FC236}">
                <a16:creationId xmlns:a16="http://schemas.microsoft.com/office/drawing/2014/main" id="{BC509AAC-925C-43E5-BA03-FC154A2E0CBB}"/>
              </a:ext>
            </a:extLst>
          </p:cNvPr>
          <p:cNvPicPr>
            <a:picLocks noChangeAspect="1"/>
          </p:cNvPicPr>
          <p:nvPr/>
        </p:nvPicPr>
        <p:blipFill>
          <a:blip r:embed="rId3"/>
          <a:stretch>
            <a:fillRect/>
          </a:stretch>
        </p:blipFill>
        <p:spPr>
          <a:xfrm>
            <a:off x="444269" y="5748462"/>
            <a:ext cx="1422631" cy="804737"/>
          </a:xfrm>
          <a:prstGeom prst="rect">
            <a:avLst/>
          </a:prstGeom>
        </p:spPr>
      </p:pic>
      <p:sp>
        <p:nvSpPr>
          <p:cNvPr id="2" name="Rectangle 1">
            <a:extLst>
              <a:ext uri="{FF2B5EF4-FFF2-40B4-BE49-F238E27FC236}">
                <a16:creationId xmlns:a16="http://schemas.microsoft.com/office/drawing/2014/main" id="{3709C4DD-2F61-4D14-8780-776284B57BBF}"/>
              </a:ext>
            </a:extLst>
          </p:cNvPr>
          <p:cNvSpPr/>
          <p:nvPr/>
        </p:nvSpPr>
        <p:spPr>
          <a:xfrm>
            <a:off x="0" y="1295400"/>
            <a:ext cx="9144000" cy="152400"/>
          </a:xfrm>
          <a:prstGeom prst="rect">
            <a:avLst/>
          </a:prstGeom>
          <a:solidFill>
            <a:srgbClr val="099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Diagram 13">
            <a:extLst>
              <a:ext uri="{FF2B5EF4-FFF2-40B4-BE49-F238E27FC236}">
                <a16:creationId xmlns:a16="http://schemas.microsoft.com/office/drawing/2014/main" id="{9393A570-76D7-40C0-9FCA-031E71451F17}"/>
              </a:ext>
            </a:extLst>
          </p:cNvPr>
          <p:cNvGraphicFramePr/>
          <p:nvPr>
            <p:extLst>
              <p:ext uri="{D42A27DB-BD31-4B8C-83A1-F6EECF244321}">
                <p14:modId xmlns:p14="http://schemas.microsoft.com/office/powerpoint/2010/main" val="1853631786"/>
              </p:ext>
            </p:extLst>
          </p:nvPr>
        </p:nvGraphicFramePr>
        <p:xfrm>
          <a:off x="3429000" y="1904999"/>
          <a:ext cx="5410200"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244E6842-20A6-4592-8E73-4BE36DBD24F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200" y="2362200"/>
            <a:ext cx="3233928" cy="2715768"/>
          </a:xfrm>
          <a:prstGeom prst="rect">
            <a:avLst/>
          </a:prstGeom>
        </p:spPr>
      </p:pic>
    </p:spTree>
    <p:extLst>
      <p:ext uri="{BB962C8B-B14F-4D97-AF65-F5344CB8AC3E}">
        <p14:creationId xmlns:p14="http://schemas.microsoft.com/office/powerpoint/2010/main" val="1386418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49C6E8E-67D2-4045-ABCA-DD93917D8F6E}"/>
              </a:ext>
            </a:extLst>
          </p:cNvPr>
          <p:cNvSpPr>
            <a:spLocks noGrp="1"/>
          </p:cNvSpPr>
          <p:nvPr>
            <p:ph type="title"/>
          </p:nvPr>
        </p:nvSpPr>
        <p:spPr>
          <a:xfrm>
            <a:off x="1600200" y="152400"/>
            <a:ext cx="5943600" cy="1219200"/>
          </a:xfrm>
        </p:spPr>
        <p:txBody>
          <a:bodyPr>
            <a:noAutofit/>
          </a:bodyPr>
          <a:lstStyle/>
          <a:p>
            <a:pPr algn="ctr"/>
            <a:r>
              <a:rPr lang="en-US" sz="4400" dirty="0">
                <a:solidFill>
                  <a:srgbClr val="0070C0"/>
                </a:solidFill>
              </a:rPr>
              <a:t>What is the CMH Reference Guide?</a:t>
            </a:r>
          </a:p>
        </p:txBody>
      </p:sp>
      <p:pic>
        <p:nvPicPr>
          <p:cNvPr id="19" name="Picture 18">
            <a:extLst>
              <a:ext uri="{FF2B5EF4-FFF2-40B4-BE49-F238E27FC236}">
                <a16:creationId xmlns:a16="http://schemas.microsoft.com/office/drawing/2014/main" id="{BC509AAC-925C-43E5-BA03-FC154A2E0CBB}"/>
              </a:ext>
            </a:extLst>
          </p:cNvPr>
          <p:cNvPicPr>
            <a:picLocks noChangeAspect="1"/>
          </p:cNvPicPr>
          <p:nvPr/>
        </p:nvPicPr>
        <p:blipFill>
          <a:blip r:embed="rId3"/>
          <a:stretch>
            <a:fillRect/>
          </a:stretch>
        </p:blipFill>
        <p:spPr>
          <a:xfrm>
            <a:off x="304800" y="359631"/>
            <a:ext cx="1422631" cy="804737"/>
          </a:xfrm>
          <a:prstGeom prst="rect">
            <a:avLst/>
          </a:prstGeom>
        </p:spPr>
      </p:pic>
      <p:sp>
        <p:nvSpPr>
          <p:cNvPr id="2" name="Rectangle 1">
            <a:extLst>
              <a:ext uri="{FF2B5EF4-FFF2-40B4-BE49-F238E27FC236}">
                <a16:creationId xmlns:a16="http://schemas.microsoft.com/office/drawing/2014/main" id="{3709C4DD-2F61-4D14-8780-776284B57BBF}"/>
              </a:ext>
            </a:extLst>
          </p:cNvPr>
          <p:cNvSpPr/>
          <p:nvPr/>
        </p:nvSpPr>
        <p:spPr>
          <a:xfrm>
            <a:off x="0" y="1295400"/>
            <a:ext cx="9144000" cy="152400"/>
          </a:xfrm>
          <a:prstGeom prst="rect">
            <a:avLst/>
          </a:prstGeom>
          <a:solidFill>
            <a:srgbClr val="099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a:extLst>
              <a:ext uri="{FF2B5EF4-FFF2-40B4-BE49-F238E27FC236}">
                <a16:creationId xmlns:a16="http://schemas.microsoft.com/office/drawing/2014/main" id="{2746B7BA-8AEB-494F-ACC3-9DEA341334D7}"/>
              </a:ext>
            </a:extLst>
          </p:cNvPr>
          <p:cNvGraphicFramePr/>
          <p:nvPr>
            <p:extLst>
              <p:ext uri="{D42A27DB-BD31-4B8C-83A1-F6EECF244321}">
                <p14:modId xmlns:p14="http://schemas.microsoft.com/office/powerpoint/2010/main" val="3162756226"/>
              </p:ext>
            </p:extLst>
          </p:nvPr>
        </p:nvGraphicFramePr>
        <p:xfrm>
          <a:off x="762000" y="2109083"/>
          <a:ext cx="7620000" cy="43892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02566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B5271-0E4D-47AB-A8F6-3A6C34F884E4}"/>
              </a:ext>
            </a:extLst>
          </p:cNvPr>
          <p:cNvSpPr>
            <a:spLocks noGrp="1"/>
          </p:cNvSpPr>
          <p:nvPr>
            <p:ph type="title"/>
          </p:nvPr>
        </p:nvSpPr>
        <p:spPr/>
        <p:txBody>
          <a:bodyPr>
            <a:normAutofit/>
          </a:bodyPr>
          <a:lstStyle/>
          <a:p>
            <a:pPr algn="ctr"/>
            <a:r>
              <a:rPr lang="en-US" dirty="0"/>
              <a:t>How to administer the CMH </a:t>
            </a:r>
            <a:r>
              <a:rPr lang="en-US" dirty="0" err="1"/>
              <a:t>SCreener</a:t>
            </a:r>
            <a:endParaRPr lang="en-US" dirty="0"/>
          </a:p>
        </p:txBody>
      </p:sp>
      <p:graphicFrame>
        <p:nvGraphicFramePr>
          <p:cNvPr id="5" name="Content Placeholder 4">
            <a:extLst>
              <a:ext uri="{FF2B5EF4-FFF2-40B4-BE49-F238E27FC236}">
                <a16:creationId xmlns:a16="http://schemas.microsoft.com/office/drawing/2014/main" id="{A7BC5F68-62A2-4D10-8890-7FCE63D756C2}"/>
              </a:ext>
            </a:extLst>
          </p:cNvPr>
          <p:cNvGraphicFramePr>
            <a:graphicFrameLocks noGrp="1"/>
          </p:cNvGraphicFramePr>
          <p:nvPr>
            <p:ph idx="1"/>
            <p:extLst>
              <p:ext uri="{D42A27DB-BD31-4B8C-83A1-F6EECF244321}">
                <p14:modId xmlns:p14="http://schemas.microsoft.com/office/powerpoint/2010/main" val="418404480"/>
              </p:ext>
            </p:extLst>
          </p:nvPr>
        </p:nvGraphicFramePr>
        <p:xfrm>
          <a:off x="76199" y="1961984"/>
          <a:ext cx="9028043"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126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49C6E8E-67D2-4045-ABCA-DD93917D8F6E}"/>
              </a:ext>
            </a:extLst>
          </p:cNvPr>
          <p:cNvSpPr>
            <a:spLocks noGrp="1"/>
          </p:cNvSpPr>
          <p:nvPr>
            <p:ph type="title"/>
          </p:nvPr>
        </p:nvSpPr>
        <p:spPr>
          <a:xfrm>
            <a:off x="0" y="152400"/>
            <a:ext cx="9144000" cy="1219200"/>
          </a:xfrm>
        </p:spPr>
        <p:txBody>
          <a:bodyPr>
            <a:noAutofit/>
          </a:bodyPr>
          <a:lstStyle/>
          <a:p>
            <a:pPr algn="ctr"/>
            <a:r>
              <a:rPr lang="en-US" sz="4400" dirty="0"/>
              <a:t>IDENTIFYING NEEDS</a:t>
            </a:r>
            <a:endParaRPr lang="en-US" sz="4400" dirty="0">
              <a:solidFill>
                <a:srgbClr val="0070C0"/>
              </a:solidFill>
              <a:latin typeface="Franklin Gothic Medium" panose="020B0603020102020204" pitchFamily="34" charset="0"/>
            </a:endParaRPr>
          </a:p>
        </p:txBody>
      </p:sp>
      <p:pic>
        <p:nvPicPr>
          <p:cNvPr id="19" name="Picture 18">
            <a:extLst>
              <a:ext uri="{FF2B5EF4-FFF2-40B4-BE49-F238E27FC236}">
                <a16:creationId xmlns:a16="http://schemas.microsoft.com/office/drawing/2014/main" id="{BC509AAC-925C-43E5-BA03-FC154A2E0CBB}"/>
              </a:ext>
            </a:extLst>
          </p:cNvPr>
          <p:cNvPicPr>
            <a:picLocks noChangeAspect="1"/>
          </p:cNvPicPr>
          <p:nvPr/>
        </p:nvPicPr>
        <p:blipFill>
          <a:blip r:embed="rId3"/>
          <a:stretch>
            <a:fillRect/>
          </a:stretch>
        </p:blipFill>
        <p:spPr>
          <a:xfrm>
            <a:off x="228600" y="319223"/>
            <a:ext cx="1422631" cy="804737"/>
          </a:xfrm>
          <a:prstGeom prst="rect">
            <a:avLst/>
          </a:prstGeom>
        </p:spPr>
      </p:pic>
      <p:sp>
        <p:nvSpPr>
          <p:cNvPr id="2" name="Rectangle 1">
            <a:extLst>
              <a:ext uri="{FF2B5EF4-FFF2-40B4-BE49-F238E27FC236}">
                <a16:creationId xmlns:a16="http://schemas.microsoft.com/office/drawing/2014/main" id="{3709C4DD-2F61-4D14-8780-776284B57BBF}"/>
              </a:ext>
            </a:extLst>
          </p:cNvPr>
          <p:cNvSpPr/>
          <p:nvPr/>
        </p:nvSpPr>
        <p:spPr>
          <a:xfrm>
            <a:off x="0" y="1295400"/>
            <a:ext cx="9144000" cy="152400"/>
          </a:xfrm>
          <a:prstGeom prst="rect">
            <a:avLst/>
          </a:prstGeom>
          <a:solidFill>
            <a:srgbClr val="099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B109FDFF-89ED-4B50-9E96-E5509C4BF4B7}"/>
              </a:ext>
            </a:extLst>
          </p:cNvPr>
          <p:cNvSpPr>
            <a:spLocks noGrp="1"/>
          </p:cNvSpPr>
          <p:nvPr>
            <p:ph idx="1"/>
          </p:nvPr>
        </p:nvSpPr>
        <p:spPr>
          <a:xfrm>
            <a:off x="228600" y="1981200"/>
            <a:ext cx="8763000" cy="4572000"/>
          </a:xfrm>
        </p:spPr>
        <p:txBody>
          <a:bodyPr>
            <a:normAutofit/>
          </a:bodyPr>
          <a:lstStyle/>
          <a:p>
            <a:pPr>
              <a:buFont typeface="Wingdings" panose="05000000000000000000" pitchFamily="2" charset="2"/>
              <a:buChar char="Ø"/>
            </a:pPr>
            <a:r>
              <a:rPr lang="en-US" dirty="0"/>
              <a:t>The CMH Screener is divided into </a:t>
            </a:r>
            <a:r>
              <a:rPr lang="en-US" b="1" dirty="0"/>
              <a:t>Domains</a:t>
            </a:r>
            <a:r>
              <a:rPr lang="en-US" dirty="0"/>
              <a:t>: </a:t>
            </a:r>
          </a:p>
          <a:p>
            <a:pPr lvl="1">
              <a:buFont typeface="Wingdings" panose="05000000000000000000" pitchFamily="2" charset="2"/>
              <a:buChar char="§"/>
            </a:pPr>
            <a:r>
              <a:rPr lang="en-US" dirty="0"/>
              <a:t>Behavioral/Emotional Needs</a:t>
            </a:r>
          </a:p>
          <a:p>
            <a:pPr lvl="1">
              <a:buFont typeface="Wingdings" panose="05000000000000000000" pitchFamily="2" charset="2"/>
              <a:buChar char="§"/>
            </a:pPr>
            <a:r>
              <a:rPr lang="en-US" dirty="0"/>
              <a:t>Life Functioning Domain</a:t>
            </a:r>
          </a:p>
          <a:p>
            <a:pPr lvl="1">
              <a:buFont typeface="Wingdings" panose="05000000000000000000" pitchFamily="2" charset="2"/>
              <a:buChar char="§"/>
            </a:pPr>
            <a:r>
              <a:rPr lang="en-US" dirty="0"/>
              <a:t>Risk Behavior Domain</a:t>
            </a:r>
          </a:p>
          <a:p>
            <a:pPr lvl="1">
              <a:buFont typeface="Wingdings" panose="05000000000000000000" pitchFamily="2" charset="2"/>
              <a:buChar char="§"/>
            </a:pPr>
            <a:r>
              <a:rPr lang="en-US" dirty="0"/>
              <a:t>Caregiver Resources and Needs. </a:t>
            </a:r>
          </a:p>
          <a:p>
            <a:pPr lvl="0">
              <a:buFont typeface="Wingdings" panose="05000000000000000000" pitchFamily="2" charset="2"/>
              <a:buChar char="Ø"/>
            </a:pPr>
            <a:r>
              <a:rPr lang="en-US" dirty="0"/>
              <a:t>Each domain is then divided into </a:t>
            </a:r>
            <a:r>
              <a:rPr lang="en-US" b="1" dirty="0"/>
              <a:t>Core Items</a:t>
            </a:r>
            <a:r>
              <a:rPr lang="en-US" dirty="0"/>
              <a:t>, such as Anxiety, Family and Anger Control.</a:t>
            </a:r>
          </a:p>
          <a:p>
            <a:pPr lvl="0">
              <a:buFont typeface="Wingdings" panose="05000000000000000000" pitchFamily="2" charset="2"/>
              <a:buChar char="Ø"/>
            </a:pPr>
            <a:r>
              <a:rPr lang="en-US" dirty="0"/>
              <a:t>Each of these core items, is given a rating from 0-3, based on the level of need of the defined Core Item in the CMH Screener Reference Guide.</a:t>
            </a:r>
          </a:p>
          <a:p>
            <a:pPr>
              <a:buFont typeface="Wingdings" panose="05000000000000000000" pitchFamily="2" charset="2"/>
              <a:buChar char="Ø"/>
            </a:pPr>
            <a:r>
              <a:rPr lang="en-US" dirty="0"/>
              <a:t>The CMH Screener is given a final total rating. This total rating will inform providers and the family regarding the need to pursue mental health treatment options.</a:t>
            </a:r>
          </a:p>
          <a:p>
            <a:endParaRPr lang="en-US" dirty="0"/>
          </a:p>
        </p:txBody>
      </p:sp>
    </p:spTree>
    <p:extLst>
      <p:ext uri="{BB962C8B-B14F-4D97-AF65-F5344CB8AC3E}">
        <p14:creationId xmlns:p14="http://schemas.microsoft.com/office/powerpoint/2010/main" val="1120156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49C6E8E-67D2-4045-ABCA-DD93917D8F6E}"/>
              </a:ext>
            </a:extLst>
          </p:cNvPr>
          <p:cNvSpPr>
            <a:spLocks noGrp="1"/>
          </p:cNvSpPr>
          <p:nvPr>
            <p:ph type="title"/>
          </p:nvPr>
        </p:nvSpPr>
        <p:spPr>
          <a:xfrm>
            <a:off x="0" y="152400"/>
            <a:ext cx="9144000" cy="1219200"/>
          </a:xfrm>
        </p:spPr>
        <p:txBody>
          <a:bodyPr>
            <a:noAutofit/>
          </a:bodyPr>
          <a:lstStyle/>
          <a:p>
            <a:pPr algn="ctr"/>
            <a:r>
              <a:rPr lang="en-US" sz="4400" b="1" dirty="0"/>
              <a:t>LEVEL OF NEED</a:t>
            </a:r>
            <a:endParaRPr lang="en-US" sz="4400" b="1" dirty="0">
              <a:solidFill>
                <a:srgbClr val="0070C0"/>
              </a:solidFill>
              <a:latin typeface="Franklin Gothic Medium" panose="020B0603020102020204" pitchFamily="34" charset="0"/>
            </a:endParaRPr>
          </a:p>
        </p:txBody>
      </p:sp>
      <p:sp>
        <p:nvSpPr>
          <p:cNvPr id="2" name="Rectangle 1">
            <a:extLst>
              <a:ext uri="{FF2B5EF4-FFF2-40B4-BE49-F238E27FC236}">
                <a16:creationId xmlns:a16="http://schemas.microsoft.com/office/drawing/2014/main" id="{3709C4DD-2F61-4D14-8780-776284B57BBF}"/>
              </a:ext>
            </a:extLst>
          </p:cNvPr>
          <p:cNvSpPr/>
          <p:nvPr/>
        </p:nvSpPr>
        <p:spPr>
          <a:xfrm>
            <a:off x="0" y="1295400"/>
            <a:ext cx="9144000" cy="152400"/>
          </a:xfrm>
          <a:prstGeom prst="rect">
            <a:avLst/>
          </a:prstGeom>
          <a:solidFill>
            <a:srgbClr val="099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Diagram 13">
            <a:extLst>
              <a:ext uri="{FF2B5EF4-FFF2-40B4-BE49-F238E27FC236}">
                <a16:creationId xmlns:a16="http://schemas.microsoft.com/office/drawing/2014/main" id="{9393A570-76D7-40C0-9FCA-031E71451F17}"/>
              </a:ext>
            </a:extLst>
          </p:cNvPr>
          <p:cNvGraphicFramePr/>
          <p:nvPr>
            <p:extLst>
              <p:ext uri="{D42A27DB-BD31-4B8C-83A1-F6EECF244321}">
                <p14:modId xmlns:p14="http://schemas.microsoft.com/office/powerpoint/2010/main" val="845769358"/>
              </p:ext>
            </p:extLst>
          </p:nvPr>
        </p:nvGraphicFramePr>
        <p:xfrm>
          <a:off x="381000" y="1905000"/>
          <a:ext cx="8763000" cy="2562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1DF89054-2828-442F-8F00-3EB274F9FAC7}"/>
              </a:ext>
            </a:extLst>
          </p:cNvPr>
          <p:cNvPicPr>
            <a:picLocks noChangeAspect="1"/>
          </p:cNvPicPr>
          <p:nvPr/>
        </p:nvPicPr>
        <p:blipFill>
          <a:blip r:embed="rId8"/>
          <a:stretch>
            <a:fillRect/>
          </a:stretch>
        </p:blipFill>
        <p:spPr>
          <a:xfrm>
            <a:off x="2819400" y="4634233"/>
            <a:ext cx="6086476" cy="2093233"/>
          </a:xfrm>
          <a:prstGeom prst="rect">
            <a:avLst/>
          </a:prstGeom>
        </p:spPr>
      </p:pic>
      <p:pic>
        <p:nvPicPr>
          <p:cNvPr id="7" name="Picture 6">
            <a:extLst>
              <a:ext uri="{FF2B5EF4-FFF2-40B4-BE49-F238E27FC236}">
                <a16:creationId xmlns:a16="http://schemas.microsoft.com/office/drawing/2014/main" id="{0556F452-8748-4F55-A3AF-C277A17D9659}"/>
              </a:ext>
            </a:extLst>
          </p:cNvPr>
          <p:cNvPicPr>
            <a:picLocks noChangeAspect="1"/>
          </p:cNvPicPr>
          <p:nvPr/>
        </p:nvPicPr>
        <p:blipFill>
          <a:blip r:embed="rId9"/>
          <a:stretch>
            <a:fillRect/>
          </a:stretch>
        </p:blipFill>
        <p:spPr>
          <a:xfrm>
            <a:off x="533400" y="5600256"/>
            <a:ext cx="1422631" cy="804737"/>
          </a:xfrm>
          <a:prstGeom prst="rect">
            <a:avLst/>
          </a:prstGeom>
        </p:spPr>
      </p:pic>
    </p:spTree>
    <p:extLst>
      <p:ext uri="{BB962C8B-B14F-4D97-AF65-F5344CB8AC3E}">
        <p14:creationId xmlns:p14="http://schemas.microsoft.com/office/powerpoint/2010/main" val="2574595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49C6E8E-67D2-4045-ABCA-DD93917D8F6E}"/>
              </a:ext>
            </a:extLst>
          </p:cNvPr>
          <p:cNvSpPr>
            <a:spLocks noGrp="1"/>
          </p:cNvSpPr>
          <p:nvPr>
            <p:ph type="title"/>
          </p:nvPr>
        </p:nvSpPr>
        <p:spPr>
          <a:xfrm>
            <a:off x="0" y="152400"/>
            <a:ext cx="9144000" cy="1219200"/>
          </a:xfrm>
        </p:spPr>
        <p:txBody>
          <a:bodyPr>
            <a:noAutofit/>
          </a:bodyPr>
          <a:lstStyle/>
          <a:p>
            <a:pPr algn="ctr"/>
            <a:r>
              <a:rPr lang="en-US" sz="4400" dirty="0"/>
              <a:t>RATING CORE ITEMS</a:t>
            </a:r>
            <a:endParaRPr lang="en-US" sz="4400" dirty="0">
              <a:solidFill>
                <a:srgbClr val="0070C0"/>
              </a:solidFill>
              <a:latin typeface="Franklin Gothic Medium" panose="020B0603020102020204" pitchFamily="34" charset="0"/>
            </a:endParaRPr>
          </a:p>
        </p:txBody>
      </p:sp>
      <p:pic>
        <p:nvPicPr>
          <p:cNvPr id="19" name="Picture 18">
            <a:extLst>
              <a:ext uri="{FF2B5EF4-FFF2-40B4-BE49-F238E27FC236}">
                <a16:creationId xmlns:a16="http://schemas.microsoft.com/office/drawing/2014/main" id="{BC509AAC-925C-43E5-BA03-FC154A2E0CBB}"/>
              </a:ext>
            </a:extLst>
          </p:cNvPr>
          <p:cNvPicPr>
            <a:picLocks noChangeAspect="1"/>
          </p:cNvPicPr>
          <p:nvPr/>
        </p:nvPicPr>
        <p:blipFill>
          <a:blip r:embed="rId3"/>
          <a:stretch>
            <a:fillRect/>
          </a:stretch>
        </p:blipFill>
        <p:spPr>
          <a:xfrm>
            <a:off x="228600" y="319223"/>
            <a:ext cx="1422631" cy="804737"/>
          </a:xfrm>
          <a:prstGeom prst="rect">
            <a:avLst/>
          </a:prstGeom>
        </p:spPr>
      </p:pic>
      <p:sp>
        <p:nvSpPr>
          <p:cNvPr id="2" name="Rectangle 1">
            <a:extLst>
              <a:ext uri="{FF2B5EF4-FFF2-40B4-BE49-F238E27FC236}">
                <a16:creationId xmlns:a16="http://schemas.microsoft.com/office/drawing/2014/main" id="{3709C4DD-2F61-4D14-8780-776284B57BBF}"/>
              </a:ext>
            </a:extLst>
          </p:cNvPr>
          <p:cNvSpPr/>
          <p:nvPr/>
        </p:nvSpPr>
        <p:spPr>
          <a:xfrm>
            <a:off x="0" y="1295400"/>
            <a:ext cx="9144000" cy="152400"/>
          </a:xfrm>
          <a:prstGeom prst="rect">
            <a:avLst/>
          </a:prstGeom>
          <a:solidFill>
            <a:srgbClr val="099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34C7C01-EB8A-42A3-9FB9-CAD246598636}"/>
              </a:ext>
            </a:extLst>
          </p:cNvPr>
          <p:cNvPicPr>
            <a:picLocks noChangeAspect="1"/>
          </p:cNvPicPr>
          <p:nvPr/>
        </p:nvPicPr>
        <p:blipFill>
          <a:blip r:embed="rId4"/>
          <a:stretch>
            <a:fillRect/>
          </a:stretch>
        </p:blipFill>
        <p:spPr>
          <a:xfrm>
            <a:off x="62476" y="2133600"/>
            <a:ext cx="9019048" cy="3895238"/>
          </a:xfrm>
          <a:prstGeom prst="rect">
            <a:avLst/>
          </a:prstGeom>
        </p:spPr>
      </p:pic>
    </p:spTree>
    <p:extLst>
      <p:ext uri="{BB962C8B-B14F-4D97-AF65-F5344CB8AC3E}">
        <p14:creationId xmlns:p14="http://schemas.microsoft.com/office/powerpoint/2010/main" val="41220048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1202</Words>
  <Application>Microsoft Office PowerPoint</Application>
  <PresentationFormat>On-screen Show (4:3)</PresentationFormat>
  <Paragraphs>122</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Corbel</vt:lpstr>
      <vt:lpstr>Franklin Gothic Demi</vt:lpstr>
      <vt:lpstr>Franklin Gothic Medium</vt:lpstr>
      <vt:lpstr>Wingdings</vt:lpstr>
      <vt:lpstr>Banded</vt:lpstr>
      <vt:lpstr> </vt:lpstr>
      <vt:lpstr>Table of Contents</vt:lpstr>
      <vt:lpstr>WHAT IS THE CMH SCREENER?</vt:lpstr>
      <vt:lpstr>WHY USE THE CMH SCREENER?</vt:lpstr>
      <vt:lpstr>What is the CMH Reference Guide?</vt:lpstr>
      <vt:lpstr>How to administer the CMH SCreener</vt:lpstr>
      <vt:lpstr>IDENTIFYING NEEDS</vt:lpstr>
      <vt:lpstr>LEVEL OF NEED</vt:lpstr>
      <vt:lpstr>RATING CORE ITEMS</vt:lpstr>
      <vt:lpstr>Understanding level of need and rating</vt:lpstr>
      <vt:lpstr>Questions to consider</vt:lpstr>
      <vt:lpstr>RATINGS CALCULATION</vt:lpstr>
      <vt:lpstr>RATINGS CALCULATION</vt:lpstr>
      <vt:lpstr>RATINGS CALCULATION</vt:lpstr>
      <vt:lpstr>ACTION STEPS</vt:lpstr>
      <vt:lpstr>Using the Online CMH Screener</vt:lpstr>
      <vt:lpstr>Using the Online CMH Screener</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2019-03-28T16:17:14Z</dcterms:created>
  <dcterms:modified xsi:type="dcterms:W3CDTF">2019-06-25T15:02:37Z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